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Lst>
  <p:notesMasterIdLst>
    <p:notesMasterId r:id="rId6"/>
  </p:notesMasterIdLst>
  <p:sldIdLst>
    <p:sldId id="672" r:id="rId5"/>
    <p:sldId id="696" r:id="rId7"/>
    <p:sldId id="699" r:id="rId8"/>
    <p:sldId id="842" r:id="rId9"/>
    <p:sldId id="676" r:id="rId10"/>
    <p:sldId id="817" r:id="rId11"/>
    <p:sldId id="828" r:id="rId12"/>
    <p:sldId id="837" r:id="rId13"/>
    <p:sldId id="838" r:id="rId14"/>
    <p:sldId id="832" r:id="rId15"/>
    <p:sldId id="834" r:id="rId16"/>
    <p:sldId id="795" r:id="rId17"/>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9"/>
            <p14:sldId id="842"/>
            <p14:sldId id="676"/>
            <p14:sldId id="817"/>
            <p14:sldId id="828"/>
            <p14:sldId id="837"/>
            <p14:sldId id="838"/>
            <p14:sldId id="832"/>
            <p14:sldId id="834"/>
            <p14:sldId id="79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79874" autoAdjust="0"/>
  </p:normalViewPr>
  <p:slideViewPr>
    <p:cSldViewPr snapToGrid="0">
      <p:cViewPr varScale="1">
        <p:scale>
          <a:sx n="78" d="100"/>
          <a:sy n="78" d="100"/>
        </p:scale>
        <p:origin x="114" y="156"/>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1" Type="http://schemas.openxmlformats.org/officeDocument/2006/relationships/tags" Target="tags/tag39.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p:cNvPicPr>
            <a:picLocks noChangeAspect="1"/>
          </p:cNvPicPr>
          <p:nvPr userDrawn="1"/>
        </p:nvPicPr>
        <p:blipFill rotWithShape="1">
          <a:blip r:embed="rId2" cstate="email">
            <a:alphaModFix amt="15000"/>
          </a:blip>
          <a:srcRect/>
          <a:stretch>
            <a:fillRect/>
          </a:stretch>
        </p:blipFill>
        <p:spPr>
          <a:xfrm>
            <a:off x="4282440" y="0"/>
            <a:ext cx="7909560" cy="6858000"/>
          </a:xfrm>
          <a:prstGeom prst="rect">
            <a:avLst/>
          </a:prstGeom>
        </p:spPr>
      </p:pic>
      <p:sp>
        <p:nvSpPr>
          <p:cNvPr id="12" name="矩形 11"/>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10402823" y="853956"/>
            <a:ext cx="1875342" cy="6834393"/>
            <a:chOff x="10402823" y="853956"/>
            <a:chExt cx="1875342" cy="6834393"/>
          </a:xfrm>
        </p:grpSpPr>
        <p:sp>
          <p:nvSpPr>
            <p:cNvPr id="15" name="任意多边形: 形状 14"/>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任意多边形: 形状 15"/>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17" name="图片 16" descr="图片包含 树, 户外, 建筑物, 道路&#10;&#10;自动生成的说明"/>
          <p:cNvPicPr>
            <a:picLocks noChangeAspect="1"/>
          </p:cNvPicPr>
          <p:nvPr userDrawn="1"/>
        </p:nvPicPr>
        <p:blipFill rotWithShape="1">
          <a:blip r:embed="rId3" cstate="email"/>
          <a:srcRect/>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4" cstate="email"/>
          <a:stretch>
            <a:fillRect/>
          </a:stretch>
        </p:blipFill>
        <p:spPr>
          <a:xfrm>
            <a:off x="660400" y="312015"/>
            <a:ext cx="1375700" cy="437285"/>
          </a:xfrm>
          <a:prstGeom prst="rect">
            <a:avLst/>
          </a:prstGeom>
        </p:spPr>
      </p:pic>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endParaRPr lang="en-US" altLang="zh-CN" dirty="0"/>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61" name="椭圆 60"/>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2" name="椭圆 61"/>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椭圆 29"/>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图片占位符 53"/>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29" name="矩形 28"/>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矩形 31"/>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矩形 40"/>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9" name="图片占位符 58"/>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66" name="文本占位符 11"/>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67" name="文本占位符 8"/>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68" name="文本占位符 11"/>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69" name="文本占位符 8"/>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70" name="文本占位符 11"/>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3" name="日期占位符 2"/>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3"/>
          </p:nvPr>
        </p:nvSpPr>
        <p:spPr/>
        <p:txBody>
          <a:bodyPr/>
          <a:lstStyle/>
          <a:p>
            <a:fld id="{C79ECAFE-A460-4E13-ABCB-32CAE6136244}" type="slidenum">
              <a:rPr lang="zh-CN" altLang="en-US" smtClean="0"/>
            </a:fld>
            <a:endParaRPr lang="zh-CN" altLang="en-US" dirty="0"/>
          </a:p>
        </p:txBody>
      </p:sp>
      <p:grpSp>
        <p:nvGrpSpPr>
          <p:cNvPr id="35" name="组合 34"/>
          <p:cNvGrpSpPr/>
          <p:nvPr userDrawn="1"/>
        </p:nvGrpSpPr>
        <p:grpSpPr>
          <a:xfrm>
            <a:off x="660400" y="344681"/>
            <a:ext cx="384771" cy="384771"/>
            <a:chOff x="669869" y="597306"/>
            <a:chExt cx="409972" cy="409973"/>
          </a:xfrm>
        </p:grpSpPr>
        <p:sp>
          <p:nvSpPr>
            <p:cNvPr id="3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userDrawn="1"/>
        </p:nvPicPr>
        <p:blipFill>
          <a:blip r:embed="rId3" cstate="email"/>
          <a:stretch>
            <a:fillRect/>
          </a:stretch>
        </p:blipFill>
        <p:spPr>
          <a:xfrm>
            <a:off x="10136962" y="292375"/>
            <a:ext cx="1375700" cy="43728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cxnSp>
        <p:nvCxnSpPr>
          <p:cNvPr id="28" name="直接连接符 27"/>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45" name="文本占位符 4"/>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46" name="文本占位符 11"/>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endParaRPr lang="zh-CN" altLang="en-US" dirty="0"/>
          </a:p>
        </p:txBody>
      </p:sp>
      <p:sp>
        <p:nvSpPr>
          <p:cNvPr id="47" name="文本占位符 11"/>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endParaRPr lang="zh-CN" altLang="en-US" dirty="0"/>
          </a:p>
        </p:txBody>
      </p:sp>
      <p:sp>
        <p:nvSpPr>
          <p:cNvPr id="3" name="日期占位符 2"/>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22"/>
          </p:nvPr>
        </p:nvSpPr>
        <p:spPr/>
        <p:txBody>
          <a:bodyPr/>
          <a:lstStyle/>
          <a:p>
            <a:fld id="{C79ECAFE-A460-4E13-ABCB-32CAE6136244}" type="slidenum">
              <a:rPr lang="zh-CN" altLang="en-US" smtClean="0"/>
            </a:fld>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email"/>
          <a:stretch>
            <a:fillRect/>
          </a:stretch>
        </p:blipFill>
        <p:spPr>
          <a:xfrm>
            <a:off x="10136962" y="292375"/>
            <a:ext cx="1375700" cy="43728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6" name="任意多边形: 形状 15"/>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12" name="文本占位符 11"/>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46" name="文本占位符 8"/>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47" name="文本占位符 11"/>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48" name="文本占位符 8"/>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49" name="文本占位符 11"/>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50" name="文本占位符 8"/>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51" name="文本占位符 11"/>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sp>
        <p:nvSpPr>
          <p:cNvPr id="52" name="文本占位符 11"/>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fld>
            <a:endParaRPr lang="zh-CN" altLang="en-US" dirty="0"/>
          </a:p>
        </p:txBody>
      </p:sp>
      <p:cxnSp>
        <p:nvCxnSpPr>
          <p:cNvPr id="26" name="直接连接符 25"/>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userDrawn="1"/>
        </p:nvPicPr>
        <p:blipFill>
          <a:blip r:embed="rId3" cstate="email"/>
          <a:stretch>
            <a:fillRect/>
          </a:stretch>
        </p:blipFill>
        <p:spPr>
          <a:xfrm>
            <a:off x="10136962" y="292375"/>
            <a:ext cx="1375700" cy="4372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endParaRPr lang="zh-CN" altLang="en-US" dirty="0"/>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email"/>
          <a:stretch>
            <a:fillRect/>
          </a:stretch>
        </p:blipFill>
        <p:spPr>
          <a:xfrm>
            <a:off x="10136962" y="292375"/>
            <a:ext cx="1375700" cy="4372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endParaRPr lang="zh-CN" altLang="en-US" dirty="0"/>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endParaRPr lang="zh-CN" altLang="en-US" dirty="0"/>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endParaRPr lang="zh-CN" altLang="en-US" dirty="0"/>
          </a:p>
        </p:txBody>
      </p:sp>
      <p:cxnSp>
        <p:nvCxnSpPr>
          <p:cNvPr id="22" name="直接连接符 2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email"/>
          <a:stretch>
            <a:fillRect/>
          </a:stretch>
        </p:blipFill>
        <p:spPr>
          <a:xfrm>
            <a:off x="10136962" y="292375"/>
            <a:ext cx="1375700" cy="4372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p:cNvPicPr>
            <a:picLocks noChangeAspect="1"/>
          </p:cNvPicPr>
          <p:nvPr userDrawn="1"/>
        </p:nvPicPr>
        <p:blipFill rotWithShape="1">
          <a:blip r:embed="rId2" cstate="email">
            <a:alphaModFix amt="15000"/>
          </a:blip>
          <a:srcRect/>
          <a:stretch>
            <a:fillRect/>
          </a:stretch>
        </p:blipFill>
        <p:spPr>
          <a:xfrm>
            <a:off x="4282440" y="0"/>
            <a:ext cx="7909560" cy="6858000"/>
          </a:xfrm>
          <a:prstGeom prst="rect">
            <a:avLst/>
          </a:prstGeom>
        </p:spPr>
      </p:pic>
      <p:sp>
        <p:nvSpPr>
          <p:cNvPr id="19" name="矩形 18"/>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0" y="0"/>
            <a:ext cx="12192000" cy="6858000"/>
          </a:xfrm>
          <a:prstGeom prst="rect">
            <a:avLst/>
          </a:prstGeom>
          <a:blipFill dpi="0" rotWithShape="1">
            <a:blip r:embed="rId3" cstate="email">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p:cNvPicPr>
            <a:picLocks noChangeAspect="1"/>
          </p:cNvPicPr>
          <p:nvPr userDrawn="1"/>
        </p:nvPicPr>
        <p:blipFill rotWithShape="1">
          <a:blip r:embed="rId4" cstate="email"/>
          <a:srcRect/>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任意多边形: 形状 43"/>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任意多边形: 形状 21"/>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任意多边形: 形状 52"/>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文本占位符 25"/>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p:cNvPicPr>
            <a:picLocks noChangeAspect="1"/>
          </p:cNvPicPr>
          <p:nvPr userDrawn="1"/>
        </p:nvPicPr>
        <p:blipFill>
          <a:blip r:embed="rId5" cstate="email"/>
          <a:stretch>
            <a:fillRect/>
          </a:stretch>
        </p:blipFill>
        <p:spPr>
          <a:xfrm>
            <a:off x="660400" y="312015"/>
            <a:ext cx="1375700" cy="437285"/>
          </a:xfrm>
          <a:prstGeom prst="rect">
            <a:avLst/>
          </a:prstGeom>
        </p:spPr>
      </p:pic>
      <p:sp>
        <p:nvSpPr>
          <p:cNvPr id="20" name="文本占位符 28"/>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email">
            <a:duotone>
              <a:schemeClr val="bg2">
                <a:shade val="45000"/>
                <a:satMod val="135000"/>
              </a:schemeClr>
              <a:prstClr val="white"/>
            </a:duotone>
          </a:blip>
          <a:srcRect/>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cstate="email"/>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cstate="email"/>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alphaModFix amt="10000"/>
          </a:blip>
          <a:srcRect/>
          <a:stretch>
            <a:fillRect/>
          </a:stretch>
        </p:blipFill>
        <p:spPr>
          <a:xfrm>
            <a:off x="0" y="0"/>
            <a:ext cx="12192000" cy="6858000"/>
          </a:xfrm>
          <a:prstGeom prst="rect">
            <a:avLst/>
          </a:prstGeom>
        </p:spPr>
      </p:pic>
      <p:sp>
        <p:nvSpPr>
          <p:cNvPr id="18" name="任意多边形: 形状 17"/>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p:cNvPicPr>
            <a:picLocks noChangeAspect="1"/>
          </p:cNvPicPr>
          <p:nvPr userDrawn="1"/>
        </p:nvPicPr>
        <p:blipFill>
          <a:blip r:embed="rId3" cstate="email"/>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p:cNvPicPr/>
          <p:nvPr userDrawn="1"/>
        </p:nvPicPr>
        <p:blipFill>
          <a:blip r:embed="rId4" cstate="email">
            <a:alphaModFix amt="3000"/>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rPr>
              <a:t>目录</a:t>
            </a:r>
            <a:endPar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endParaRPr>
          </a:p>
        </p:txBody>
      </p:sp>
      <p:sp>
        <p:nvSpPr>
          <p:cNvPr id="124" name="日期占位符 123"/>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5" cstate="email"/>
          <a:stretch>
            <a:fillRect/>
          </a:stretch>
        </p:blipFill>
        <p:spPr>
          <a:xfrm>
            <a:off x="660400" y="312015"/>
            <a:ext cx="1375700" cy="4372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cstate="email">
            <a:alphaModFix amt="15000"/>
          </a:blip>
          <a:srcRect/>
          <a:stretch>
            <a:fillRect/>
          </a:stretch>
        </p:blipFill>
        <p:spPr>
          <a:xfrm>
            <a:off x="4511550" y="0"/>
            <a:ext cx="7680450" cy="6858000"/>
          </a:xfrm>
          <a:prstGeom prst="rect">
            <a:avLst/>
          </a:prstGeom>
        </p:spPr>
      </p:pic>
      <p:sp>
        <p:nvSpPr>
          <p:cNvPr id="22" name="矩形 21"/>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userDrawn="1"/>
        </p:nvPicPr>
        <p:blipFill rotWithShape="1">
          <a:blip r:embed="rId3" cstate="email"/>
          <a:srcRect/>
          <a:stretch>
            <a:fill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p:cNvGrpSpPr/>
          <p:nvPr userDrawn="1"/>
        </p:nvGrpSpPr>
        <p:grpSpPr>
          <a:xfrm>
            <a:off x="5852864" y="578865"/>
            <a:ext cx="5910561" cy="8110350"/>
            <a:chOff x="5852864" y="578865"/>
            <a:chExt cx="5910561" cy="8110350"/>
          </a:xfrm>
        </p:grpSpPr>
        <p:sp>
          <p:nvSpPr>
            <p:cNvPr id="32" name="任意多边形: 形状 31"/>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45" name="文本占位符 44"/>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endParaRPr lang="zh-CN" altLang="en-US" dirty="0"/>
          </a:p>
        </p:txBody>
      </p:sp>
      <p:sp>
        <p:nvSpPr>
          <p:cNvPr id="47" name="文本占位符 46"/>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4" cstate="email"/>
          <a:stretch>
            <a:fillRect/>
          </a:stretch>
        </p:blipFill>
        <p:spPr>
          <a:xfrm>
            <a:off x="660400" y="312015"/>
            <a:ext cx="1375700" cy="43728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30" name="图片占位符 29"/>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email"/>
          <a:stretch>
            <a:fillRect/>
          </a:stretch>
        </p:blipFill>
        <p:spPr>
          <a:xfrm>
            <a:off x="10136962" y="292375"/>
            <a:ext cx="1375700" cy="437285"/>
          </a:xfrm>
          <a:prstGeom prst="rect">
            <a:avLst/>
          </a:prstGeom>
        </p:spPr>
      </p:pic>
      <p:grpSp>
        <p:nvGrpSpPr>
          <p:cNvPr id="25" name="组合 24"/>
          <p:cNvGrpSpPr/>
          <p:nvPr userDrawn="1"/>
        </p:nvGrpSpPr>
        <p:grpSpPr>
          <a:xfrm>
            <a:off x="660400" y="344681"/>
            <a:ext cx="384771" cy="384771"/>
            <a:chOff x="669869" y="597306"/>
            <a:chExt cx="409972" cy="409973"/>
          </a:xfrm>
        </p:grpSpPr>
        <p:sp>
          <p:nvSpPr>
            <p:cNvPr id="2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68" name="文本占位符 67"/>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6" name="文本框 15"/>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endParaRPr lang="zh-CN" altLang="en-US" dirty="0"/>
          </a:p>
        </p:txBody>
      </p:sp>
      <p:sp>
        <p:nvSpPr>
          <p:cNvPr id="40" name="文本占位符 11"/>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endParaRPr lang="zh-CN" altLang="en-US" dirty="0"/>
          </a:p>
        </p:txBody>
      </p:sp>
      <p:sp>
        <p:nvSpPr>
          <p:cNvPr id="41" name="文本占位符 11"/>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endParaRPr lang="zh-CN" altLang="en-US" dirty="0"/>
          </a:p>
        </p:txBody>
      </p:sp>
      <p:sp>
        <p:nvSpPr>
          <p:cNvPr id="35" name="文本占位符 6"/>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endParaRPr lang="zh-CN" altLang="en-US" dirty="0"/>
          </a:p>
        </p:txBody>
      </p:sp>
      <p:sp>
        <p:nvSpPr>
          <p:cNvPr id="7" name="文本占位符 6"/>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endParaRPr lang="zh-CN" altLang="en-US" dirty="0"/>
          </a:p>
        </p:txBody>
      </p:sp>
      <p:sp>
        <p:nvSpPr>
          <p:cNvPr id="4" name="日期占位符 3"/>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7"/>
          </p:nvPr>
        </p:nvSpPr>
        <p:spPr/>
        <p:txBody>
          <a:bodyPr/>
          <a:lstStyle/>
          <a:p>
            <a:fld id="{C79ECAFE-A460-4E13-ABCB-32CAE6136244}" type="slidenum">
              <a:rPr lang="zh-CN" altLang="en-US" smtClean="0"/>
            </a:fld>
            <a:endParaRPr lang="zh-CN" altLang="en-US" dirty="0"/>
          </a:p>
        </p:txBody>
      </p:sp>
      <p:sp>
        <p:nvSpPr>
          <p:cNvPr id="22" name="矩形 21"/>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pic>
        <p:nvPicPr>
          <p:cNvPr id="23" name="图片 22"/>
          <p:cNvPicPr/>
          <p:nvPr userDrawn="1"/>
        </p:nvPicPr>
        <p:blipFill>
          <a:blip r:embed="rId3" cstate="email"/>
          <a:stretch>
            <a:fillRect/>
          </a:stretch>
        </p:blipFill>
        <p:spPr>
          <a:xfrm>
            <a:off x="10136962" y="292375"/>
            <a:ext cx="1375700" cy="437285"/>
          </a:xfrm>
          <a:prstGeom prst="rect">
            <a:avLst/>
          </a:prstGeom>
        </p:spPr>
      </p:pic>
      <p:sp>
        <p:nvSpPr>
          <p:cNvPr id="3" name="文本占位符 2"/>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panose="020B0604020202020204"/>
                <a:ea typeface="微软雅黑" panose="020B0503020204020204" charset="-122"/>
              </a:defRPr>
            </a:lvl1pPr>
          </a:lstStyle>
          <a:p>
            <a:pPr marL="0" marR="0" lvl="0" indent="0" fontAlgn="auto">
              <a:lnSpc>
                <a:spcPct val="100000"/>
              </a:lnSpc>
              <a:spcBef>
                <a:spcPts val="0"/>
              </a:spcBef>
              <a:spcAft>
                <a:spcPts val="0"/>
              </a:spcAft>
              <a:buClrTx/>
              <a:buSzTx/>
              <a:buFontTx/>
              <a:buNone/>
            </a:pPr>
            <a:r>
              <a:rPr lang="en-US" altLang="zh-CN" dirty="0"/>
              <a:t>Your name</a:t>
            </a:r>
            <a:endParaRPr lang="zh-CN" altLang="en-US" dirty="0"/>
          </a:p>
        </p:txBody>
      </p:sp>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12" name="文本占位符 11"/>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endParaRPr lang="zh-CN" altLang="en-US" dirty="0"/>
          </a:p>
        </p:txBody>
      </p:sp>
      <p:sp>
        <p:nvSpPr>
          <p:cNvPr id="40" name="文本占位符 11"/>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endParaRPr lang="zh-CN" altLang="en-US" dirty="0"/>
          </a:p>
        </p:txBody>
      </p:sp>
      <p:sp>
        <p:nvSpPr>
          <p:cNvPr id="41" name="文本占位符 11"/>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endParaRPr lang="zh-CN" altLang="en-US" dirty="0"/>
          </a:p>
        </p:txBody>
      </p:sp>
      <p:sp>
        <p:nvSpPr>
          <p:cNvPr id="52" name="文本占位符 6"/>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endParaRPr lang="zh-CN" altLang="en-US" dirty="0"/>
          </a:p>
        </p:txBody>
      </p:sp>
      <p:sp>
        <p:nvSpPr>
          <p:cNvPr id="53" name="文本占位符 6"/>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endParaRPr lang="zh-CN" altLang="en-US" dirty="0"/>
          </a:p>
        </p:txBody>
      </p:sp>
      <p:sp>
        <p:nvSpPr>
          <p:cNvPr id="33" name="图片占位符 32"/>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p:cNvGrpSpPr/>
          <p:nvPr userDrawn="1"/>
        </p:nvGrpSpPr>
        <p:grpSpPr>
          <a:xfrm>
            <a:off x="660400" y="344681"/>
            <a:ext cx="384771" cy="384771"/>
            <a:chOff x="669869" y="597306"/>
            <a:chExt cx="409972" cy="409973"/>
          </a:xfrm>
        </p:grpSpPr>
        <p:sp>
          <p:nvSpPr>
            <p:cNvPr id="2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5"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8"/>
          </p:nvPr>
        </p:nvSpPr>
        <p:spPr/>
        <p:txBody>
          <a:bodyPr/>
          <a:lstStyle/>
          <a:p>
            <a:fld id="{C79ECAFE-A460-4E13-ABCB-32CAE6136244}" type="slidenum">
              <a:rPr lang="zh-CN" altLang="en-US" smtClean="0"/>
            </a:fld>
            <a:endParaRPr lang="zh-CN" altLang="en-US" dirty="0"/>
          </a:p>
        </p:txBody>
      </p:sp>
      <p:cxnSp>
        <p:nvCxnSpPr>
          <p:cNvPr id="18" name="直接连接符 17"/>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3" name="文本框 2"/>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fld>
            <a:endParaRPr lang="zh-CN" altLang="en-US" dirty="0"/>
          </a:p>
        </p:txBody>
      </p:sp>
      <p:sp>
        <p:nvSpPr>
          <p:cNvPr id="27" name="文本占位符 26"/>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endParaRPr lang="zh-CN" altLang="en-US" dirty="0"/>
          </a:p>
        </p:txBody>
      </p:sp>
      <p:sp>
        <p:nvSpPr>
          <p:cNvPr id="29" name="文本占位符 28"/>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endParaRPr lang="zh-CN" altLang="en-US" dirty="0"/>
          </a:p>
        </p:txBody>
      </p:sp>
      <p:sp>
        <p:nvSpPr>
          <p:cNvPr id="33" name="图片占位符 32"/>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3" cstate="email"/>
          <a:stretch>
            <a:fillRect/>
          </a:stretch>
        </p:blipFill>
        <p:spPr>
          <a:xfrm>
            <a:off x="10136962" y="292375"/>
            <a:ext cx="1375700" cy="43728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48" name="图片占位符 47"/>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fld>
            <a:endParaRPr lang="zh-CN" altLang="en-US" dirty="0"/>
          </a:p>
        </p:txBody>
      </p:sp>
      <p:sp>
        <p:nvSpPr>
          <p:cNvPr id="15" name="文本框 14"/>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endParaRPr lang="zh-CN" altLang="en-US" dirty="0"/>
          </a:p>
        </p:txBody>
      </p:sp>
      <p:sp>
        <p:nvSpPr>
          <p:cNvPr id="17" name="文本占位符 28"/>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endParaRPr lang="zh-CN" altLang="en-US" dirty="0"/>
          </a:p>
        </p:txBody>
      </p:sp>
      <p:sp>
        <p:nvSpPr>
          <p:cNvPr id="33" name="文本占位符 11"/>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userDrawn="1"/>
        </p:nvPicPr>
        <p:blipFill>
          <a:blip r:embed="rId3" cstate="email"/>
          <a:stretch>
            <a:fillRect/>
          </a:stretch>
        </p:blipFill>
        <p:spPr>
          <a:xfrm>
            <a:off x="10136962" y="292375"/>
            <a:ext cx="1375700" cy="43728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sp>
        <p:nvSpPr>
          <p:cNvPr id="69" name="文本占位符 67"/>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endParaRPr lang="zh-CN" altLang="en-US" dirty="0"/>
          </a:p>
        </p:txBody>
      </p:sp>
      <p:sp>
        <p:nvSpPr>
          <p:cNvPr id="72" name="文本占位符 67"/>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endParaRPr lang="zh-CN" altLang="en-US" dirty="0"/>
          </a:p>
        </p:txBody>
      </p:sp>
      <p:sp>
        <p:nvSpPr>
          <p:cNvPr id="3" name="日期占位符 2"/>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16"/>
          </p:nvPr>
        </p:nvSpPr>
        <p:spPr/>
        <p:txBody>
          <a:bodyPr/>
          <a:lstStyle/>
          <a:p>
            <a:fld id="{C79ECAFE-A460-4E13-ABCB-32CAE6136244}" type="slidenum">
              <a:rPr lang="zh-CN" altLang="en-US" smtClean="0"/>
            </a:fld>
            <a:endParaRPr lang="zh-CN" altLang="en-US" dirty="0"/>
          </a:p>
        </p:txBody>
      </p:sp>
      <p:grpSp>
        <p:nvGrpSpPr>
          <p:cNvPr id="18" name="组合 17"/>
          <p:cNvGrpSpPr/>
          <p:nvPr userDrawn="1"/>
        </p:nvGrpSpPr>
        <p:grpSpPr>
          <a:xfrm>
            <a:off x="660400" y="344681"/>
            <a:ext cx="384771" cy="384771"/>
            <a:chOff x="669869" y="597306"/>
            <a:chExt cx="409972" cy="409973"/>
          </a:xfrm>
        </p:grpSpPr>
        <p:sp>
          <p:nvSpPr>
            <p:cNvPr id="1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14" name="直接连接符 1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email"/>
          <a:stretch>
            <a:fillRect/>
          </a:stretch>
        </p:blipFill>
        <p:spPr>
          <a:xfrm>
            <a:off x="10136962" y="292375"/>
            <a:ext cx="1375700" cy="43728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endParaRPr lang="zh-CN" altLang="en-US" dirty="0"/>
          </a:p>
        </p:txBody>
      </p:sp>
      <p:grpSp>
        <p:nvGrpSpPr>
          <p:cNvPr id="16" name="组合 15"/>
          <p:cNvGrpSpPr/>
          <p:nvPr userDrawn="1"/>
        </p:nvGrpSpPr>
        <p:grpSpPr>
          <a:xfrm>
            <a:off x="660400" y="344681"/>
            <a:ext cx="384771" cy="384771"/>
            <a:chOff x="669869" y="597306"/>
            <a:chExt cx="409972" cy="409973"/>
          </a:xfrm>
        </p:grpSpPr>
        <p:sp>
          <p:nvSpPr>
            <p:cNvPr id="17"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fld>
            <a:endParaRPr lang="zh-CN" altLang="en-US" dirty="0"/>
          </a:p>
        </p:txBody>
      </p:sp>
      <p:cxnSp>
        <p:nvCxnSpPr>
          <p:cNvPr id="12" name="直接连接符 1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email"/>
          <a:stretch>
            <a:fillRect/>
          </a:stretch>
        </p:blipFill>
        <p:spPr>
          <a:xfrm>
            <a:off x="10136962" y="292375"/>
            <a:ext cx="1375700" cy="43728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 name="日期占位符 3"/>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9" Type="http://schemas.openxmlformats.org/officeDocument/2006/relationships/notesSlide" Target="../notesSlides/notesSlide2.xml"/><Relationship Id="rId28" Type="http://schemas.openxmlformats.org/officeDocument/2006/relationships/slideLayout" Target="../slideLayouts/slideLayout2.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31.xml"/><Relationship Id="rId7" Type="http://schemas.openxmlformats.org/officeDocument/2006/relationships/image" Target="../media/image17.png"/><Relationship Id="rId6" Type="http://schemas.openxmlformats.org/officeDocument/2006/relationships/tags" Target="../tags/tag30.xml"/><Relationship Id="rId5" Type="http://schemas.openxmlformats.org/officeDocument/2006/relationships/image" Target="../media/image16.png"/><Relationship Id="rId4" Type="http://schemas.openxmlformats.org/officeDocument/2006/relationships/tags" Target="../tags/tag29.xml"/><Relationship Id="rId3" Type="http://schemas.openxmlformats.org/officeDocument/2006/relationships/image" Target="../media/image15.png"/><Relationship Id="rId2" Type="http://schemas.openxmlformats.org/officeDocument/2006/relationships/tags" Target="../tags/tag28.xml"/><Relationship Id="rId15" Type="http://schemas.openxmlformats.org/officeDocument/2006/relationships/notesSlide" Target="../notesSlides/notesSlide4.xml"/><Relationship Id="rId14" Type="http://schemas.openxmlformats.org/officeDocument/2006/relationships/slideLayout" Target="../slideLayouts/slideLayout8.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8.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36.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8.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7385" y="2749550"/>
            <a:ext cx="6028055" cy="878840"/>
          </a:xfrm>
        </p:spPr>
        <p:txBody>
          <a:bodyPr/>
          <a:lstStyle/>
          <a:p>
            <a:r>
              <a:rPr lang="zh-CN" altLang="en-US" sz="4000"/>
              <a:t>纹理映射</a:t>
            </a:r>
            <a:endParaRPr lang="zh-CN" altLang="en-US" sz="4000"/>
          </a:p>
        </p:txBody>
      </p:sp>
      <p:sp>
        <p:nvSpPr>
          <p:cNvPr id="4" name="文本占位符 3"/>
          <p:cNvSpPr>
            <a:spLocks noGrp="1"/>
          </p:cNvSpPr>
          <p:nvPr>
            <p:ph type="body" sz="quarter" idx="11"/>
          </p:nvPr>
        </p:nvSpPr>
        <p:spPr/>
        <p:txBody>
          <a:bodyPr/>
          <a:lstStyle/>
          <a:p>
            <a:r>
              <a:rPr lang="zh-CN" altLang="en-US" sz="4400" dirty="0">
                <a:ea typeface="+mn-ea"/>
                <a:cs typeface="+mn-ea"/>
              </a:rPr>
              <a:t>实验</a:t>
            </a:r>
            <a:r>
              <a:rPr lang="zh-CN" altLang="zh-CN" sz="4400" dirty="0">
                <a:ea typeface="+mn-ea"/>
                <a:cs typeface="+mn-ea"/>
              </a:rPr>
              <a:t>四</a:t>
            </a:r>
            <a:endParaRPr lang="zh-CN" altLang="zh-CN" sz="4400" dirty="0">
              <a:ea typeface="+mn-ea"/>
              <a:cs typeface="+mn-ea"/>
            </a:endParaRPr>
          </a:p>
        </p:txBody>
      </p:sp>
      <p:sp>
        <p:nvSpPr>
          <p:cNvPr id="5" name="文本占位符 4"/>
          <p:cNvSpPr>
            <a:spLocks noGrp="1"/>
          </p:cNvSpPr>
          <p:nvPr>
            <p:ph type="body" sz="quarter" idx="12"/>
          </p:nvPr>
        </p:nvSpPr>
        <p:spPr/>
        <p:txBody>
          <a:bodyPr/>
          <a:lstStyle/>
          <a:p>
            <a:r>
              <a:rPr lang="en-US" altLang="zh-CN" dirty="0">
                <a:cs typeface="+mn-ea"/>
              </a:rPr>
              <a:t>Graduation Thesis Defense PPT Template</a:t>
            </a:r>
            <a:endParaRPr lang="en-US" altLang="zh-CN" dirty="0">
              <a:cs typeface="+mn-ea"/>
            </a:endParaRPr>
          </a:p>
        </p:txBody>
      </p:sp>
      <p:sp>
        <p:nvSpPr>
          <p:cNvPr id="2" name="日期占位符 1"/>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4" name="矩形 13"/>
          <p:cNvSpPr/>
          <p:nvPr/>
        </p:nvSpPr>
        <p:spPr>
          <a:xfrm>
            <a:off x="667504" y="4899847"/>
            <a:ext cx="3680976" cy="70675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小组成员：刘睿哲</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汇报日期：</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2024/12/12</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
        <p:nvSpPr>
          <p:cNvPr id="6" name="矩形 5"/>
          <p:cNvSpPr/>
          <p:nvPr/>
        </p:nvSpPr>
        <p:spPr>
          <a:xfrm>
            <a:off x="652780" y="4379595"/>
            <a:ext cx="5318125" cy="398780"/>
          </a:xfrm>
          <a:prstGeom prst="rect">
            <a:avLst/>
          </a:prstGeom>
        </p:spPr>
        <p:txBody>
          <a:bodyPr wrap="square" lIns="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汇报人：唐梓烨</a:t>
            </a:r>
            <a:endPar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ea typeface="+mn-ea"/>
                <a:cs typeface="+mn-ea"/>
              </a:rPr>
              <a:t>问题讨论</a:t>
            </a:r>
            <a:endParaRPr lang="zh-CN" altLang="en-US" dirty="0">
              <a:ea typeface="+mn-ea"/>
              <a:cs typeface="+mn-ea"/>
            </a:endParaRPr>
          </a:p>
        </p:txBody>
      </p:sp>
      <p:sp>
        <p:nvSpPr>
          <p:cNvPr id="7" name="日期占位符 6"/>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dirty="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pic>
        <p:nvPicPr>
          <p:cNvPr id="8" name="图片 7"/>
          <p:cNvPicPr>
            <a:picLocks noChangeAspect="1"/>
          </p:cNvPicPr>
          <p:nvPr/>
        </p:nvPicPr>
        <p:blipFill>
          <a:blip r:embed="rId1"/>
          <a:srcRect l="24588" t="13433" r="24588" b="26261"/>
          <a:stretch>
            <a:fillRect/>
          </a:stretch>
        </p:blipFill>
        <p:spPr>
          <a:xfrm>
            <a:off x="102563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5" name="文本占位符 4"/>
          <p:cNvSpPr>
            <a:spLocks noGrp="1"/>
          </p:cNvSpPr>
          <p:nvPr>
            <p:ph type="body" sz="quarter" idx="11"/>
          </p:nvPr>
        </p:nvSpPr>
        <p:spPr/>
        <p:txBody>
          <a:bodyPr/>
          <a:lstStyle/>
          <a:p>
            <a:r>
              <a:rPr lang="en-US" altLang="zh-CN" dirty="0"/>
              <a:t> </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r>
              <a:rPr lang="zh-CN" altLang="en-US" dirty="0">
                <a:ea typeface="+mn-ea"/>
                <a:cs typeface="+mn-ea"/>
              </a:rPr>
              <a:t>问题探讨</a:t>
            </a:r>
            <a:endParaRPr lang="zh-CN" altLang="en-US" dirty="0">
              <a:ea typeface="+mn-ea"/>
              <a:cs typeface="+mn-ea"/>
            </a:endParaRPr>
          </a:p>
        </p:txBody>
      </p:sp>
      <p:cxnSp>
        <p:nvCxnSpPr>
          <p:cNvPr id="25" name="直接连接符 24"/>
          <p:cNvCxnSpPr/>
          <p:nvPr/>
        </p:nvCxnSpPr>
        <p:spPr>
          <a:xfrm>
            <a:off x="1888490" y="5035550"/>
            <a:ext cx="600075"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66750" y="1509395"/>
            <a:ext cx="6574790" cy="398780"/>
          </a:xfrm>
          <a:prstGeom prst="rect">
            <a:avLst/>
          </a:prstGeom>
          <a:noFill/>
        </p:spPr>
        <p:txBody>
          <a:bodyPr wrap="square" rtlCol="0">
            <a:spAutoFit/>
          </a:bodyPr>
          <a:p>
            <a:pPr marL="285750" indent="-285750">
              <a:buFont typeface="Wingdings" panose="05000000000000000000" charset="0"/>
              <a:buChar char="u"/>
            </a:pPr>
            <a:r>
              <a:rPr lang="zh-CN" altLang="en-US" sz="2000"/>
              <a:t>纹理空间与几何空间的关系</a:t>
            </a:r>
            <a:endParaRPr lang="zh-CN" altLang="en-US" sz="2000"/>
          </a:p>
        </p:txBody>
      </p:sp>
      <p:sp>
        <p:nvSpPr>
          <p:cNvPr id="4" name="文本框 3"/>
          <p:cNvSpPr txBox="1"/>
          <p:nvPr/>
        </p:nvSpPr>
        <p:spPr>
          <a:xfrm>
            <a:off x="3556000" y="1905952"/>
            <a:ext cx="5080000" cy="3538220"/>
          </a:xfrm>
          <a:prstGeom prst="rect">
            <a:avLst/>
          </a:prstGeom>
        </p:spPr>
        <p:txBody>
          <a:bodyPr>
            <a:spAutoFit/>
          </a:bodyPr>
          <a:p>
            <a:pPr marL="0" indent="0">
              <a:spcBef>
                <a:spcPct val="0"/>
              </a:spcBef>
              <a:spcAft>
                <a:spcPct val="0"/>
              </a:spcAft>
            </a:pPr>
            <a:r>
              <a:rPr lang="en-US" altLang="zh-CN" sz="1600" b="1" i="0">
                <a:solidFill>
                  <a:srgbClr val="FFFFFF"/>
                </a:solidFill>
                <a:latin typeface="v-sans"/>
                <a:ea typeface="v-sans"/>
              </a:rPr>
              <a:t>1. </a:t>
            </a:r>
            <a:r>
              <a:rPr lang="zh-CN" altLang="en-US" sz="1600" b="1" i="0">
                <a:solidFill>
                  <a:srgbClr val="FFFFFF"/>
                </a:solidFill>
                <a:latin typeface="v-sans"/>
                <a:ea typeface="v-sans"/>
              </a:rPr>
              <a:t>基本原理的差异</a:t>
            </a:r>
            <a:endParaRPr lang="zh-CN" altLang="en-US" sz="1600" b="1" i="0">
              <a:solidFill>
                <a:srgbClr val="FFFFFF"/>
              </a:solidFill>
              <a:latin typeface="v-sans"/>
              <a:ea typeface="v-sans"/>
            </a:endParaRPr>
          </a:p>
          <a:p>
            <a:pPr marL="0" indent="0">
              <a:spcBef>
                <a:spcPct val="0"/>
              </a:spcBef>
              <a:spcAft>
                <a:spcPct val="0"/>
              </a:spcAft>
              <a:buFont typeface="Arial" panose="020B0604020202020204"/>
              <a:buChar char="•"/>
            </a:pPr>
            <a:r>
              <a:rPr lang="zh-CN" altLang="en-US" sz="1600" b="0" i="0">
                <a:solidFill>
                  <a:srgbClr val="FFFFFF"/>
                </a:solidFill>
                <a:latin typeface="v-sans"/>
                <a:ea typeface="v-sans"/>
              </a:rPr>
              <a:t>顶点在纹理映射的过程中，目标是将物体表面的每个三维点（即几何空间中的点）映射到纹理图像的二维空间中的对应点暗（</a:t>
            </a:r>
            <a:r>
              <a:rPr lang="en-US" altLang="zh-CN" sz="1600" b="0" i="0">
                <a:solidFill>
                  <a:srgbClr val="FFFFFF"/>
                </a:solidFill>
                <a:latin typeface="v-sans"/>
                <a:ea typeface="v-sans"/>
              </a:rPr>
              <a:t>Gouraud Shading</a:t>
            </a:r>
            <a:r>
              <a:rPr lang="zh-CN" altLang="en-US" sz="1600" b="0" i="0">
                <a:solidFill>
                  <a:srgbClr val="FFFFFF"/>
                </a:solidFill>
                <a:latin typeface="v-sans"/>
                <a:ea typeface="v-sans"/>
              </a:rPr>
              <a:t>）：</a:t>
            </a:r>
            <a:endParaRPr lang="zh-CN" altLang="en-US" sz="1600" b="0" i="0">
              <a:solidFill>
                <a:srgbClr val="FFFFFF"/>
              </a:solidFill>
              <a:latin typeface="v-sans"/>
              <a:ea typeface="v-sans"/>
            </a:endParaRPr>
          </a:p>
          <a:p>
            <a:pPr marL="0" indent="0">
              <a:spcBef>
                <a:spcPct val="0"/>
              </a:spcBef>
              <a:spcAft>
                <a:spcPct val="0"/>
              </a:spcAft>
              <a:buFont typeface="Arial" panose="020B0604020202020204"/>
              <a:buChar char="•"/>
            </a:pPr>
            <a:r>
              <a:rPr lang="zh-CN" altLang="en-US" sz="1600" b="0" i="0">
                <a:solidFill>
                  <a:srgbClr val="FFFFFF"/>
                </a:solidFill>
                <a:latin typeface="v-sans"/>
                <a:ea typeface="v-sans"/>
              </a:rPr>
              <a:t>片元明暗（</a:t>
            </a:r>
            <a:r>
              <a:rPr lang="en-US" altLang="zh-CN" sz="1600" b="0" i="0">
                <a:solidFill>
                  <a:srgbClr val="FFFFFF"/>
                </a:solidFill>
                <a:latin typeface="v-sans"/>
                <a:ea typeface="v-sans"/>
              </a:rPr>
              <a:t>Phong Shading</a:t>
            </a:r>
            <a:r>
              <a:rPr lang="zh-CN" altLang="en-US" sz="1600" b="0" i="0">
                <a:solidFill>
                  <a:srgbClr val="FFFFFF"/>
                </a:solidFill>
                <a:latin typeface="v-sans"/>
                <a:ea typeface="v-sans"/>
              </a:rPr>
              <a:t>）：</a:t>
            </a:r>
            <a:endParaRPr lang="zh-CN" altLang="en-US" sz="1600" b="0" i="0">
              <a:solidFill>
                <a:srgbClr val="FFFFFF"/>
              </a:solidFill>
              <a:latin typeface="v-sans"/>
              <a:ea typeface="v-sans"/>
            </a:endParaRPr>
          </a:p>
          <a:p>
            <a:pPr marL="0" indent="0">
              <a:spcBef>
                <a:spcPct val="0"/>
              </a:spcBef>
              <a:spcAft>
                <a:spcPct val="0"/>
              </a:spcAft>
            </a:pPr>
            <a:r>
              <a:rPr lang="en-US" altLang="zh-CN" sz="1600" b="1" i="0">
                <a:solidFill>
                  <a:srgbClr val="FFFFFF"/>
                </a:solidFill>
                <a:latin typeface="v-sans"/>
                <a:ea typeface="v-sans"/>
              </a:rPr>
              <a:t>2. </a:t>
            </a:r>
            <a:r>
              <a:rPr lang="zh-CN" altLang="en-US" sz="1600" b="1" i="0">
                <a:solidFill>
                  <a:srgbClr val="FFFFFF"/>
                </a:solidFill>
                <a:latin typeface="v-sans"/>
                <a:ea typeface="v-sans"/>
              </a:rPr>
              <a:t>计算精度的差异</a:t>
            </a:r>
            <a:endParaRPr lang="zh-CN" altLang="en-US" sz="1600" b="1" i="0">
              <a:solidFill>
                <a:srgbClr val="FFFFFF"/>
              </a:solidFill>
              <a:latin typeface="v-sans"/>
              <a:ea typeface="v-sans"/>
            </a:endParaRPr>
          </a:p>
          <a:p>
            <a:pPr marL="0" indent="0">
              <a:spcBef>
                <a:spcPct val="0"/>
              </a:spcBef>
              <a:spcAft>
                <a:spcPct val="0"/>
              </a:spcAft>
              <a:buFont typeface="Arial" panose="020B0604020202020204"/>
              <a:buChar char="•"/>
            </a:pPr>
            <a:r>
              <a:rPr lang="en-US" altLang="zh-CN" sz="1600" b="0" i="0">
                <a:solidFill>
                  <a:srgbClr val="FFFFFF"/>
                </a:solidFill>
                <a:latin typeface="v-sans"/>
                <a:ea typeface="v-sans"/>
              </a:rPr>
              <a:t>Gouraud Shading</a:t>
            </a:r>
            <a:r>
              <a:rPr lang="zh-CN" altLang="en-US" sz="1600" b="0" i="0">
                <a:solidFill>
                  <a:srgbClr val="FFFFFF"/>
                </a:solidFill>
                <a:latin typeface="v-sans"/>
                <a:ea typeface="v-sans"/>
              </a:rPr>
              <a:t>：</a:t>
            </a:r>
            <a:endParaRPr lang="zh-CN" altLang="en-US" sz="1600" b="0" i="0">
              <a:solidFill>
                <a:srgbClr val="FFFFFF"/>
              </a:solidFill>
              <a:latin typeface="v-sans"/>
              <a:ea typeface="v-sans"/>
            </a:endParaRPr>
          </a:p>
          <a:p>
            <a:pPr marL="0" indent="0">
              <a:spcBef>
                <a:spcPct val="0"/>
              </a:spcBef>
              <a:spcAft>
                <a:spcPct val="0"/>
              </a:spcAft>
              <a:buFont typeface="Arial" panose="020B0604020202020204"/>
              <a:buChar char="•"/>
            </a:pPr>
            <a:r>
              <a:rPr lang="en-US" altLang="zh-CN" sz="1600" b="0" i="0">
                <a:solidFill>
                  <a:srgbClr val="FFFFFF"/>
                </a:solidFill>
                <a:latin typeface="v-sans"/>
                <a:ea typeface="v-sans"/>
              </a:rPr>
              <a:t>Phong Shading</a:t>
            </a:r>
            <a:r>
              <a:rPr lang="zh-CN" altLang="en-US" sz="1600" b="0" i="0">
                <a:solidFill>
                  <a:srgbClr val="FFFFFF"/>
                </a:solidFill>
                <a:latin typeface="v-sans"/>
                <a:ea typeface="v-sans"/>
              </a:rPr>
              <a:t>：</a:t>
            </a:r>
            <a:endParaRPr lang="zh-CN" altLang="en-US" sz="1600" b="0" i="0">
              <a:solidFill>
                <a:srgbClr val="FFFFFF"/>
              </a:solidFill>
              <a:latin typeface="v-sans"/>
              <a:ea typeface="v-sans"/>
            </a:endParaRPr>
          </a:p>
          <a:p>
            <a:pPr marL="0" indent="0">
              <a:spcBef>
                <a:spcPct val="0"/>
              </a:spcBef>
              <a:spcAft>
                <a:spcPct val="0"/>
              </a:spcAft>
            </a:pPr>
            <a:r>
              <a:rPr lang="en-US" altLang="zh-CN" sz="1600" b="1" i="0">
                <a:solidFill>
                  <a:srgbClr val="FFFFFF"/>
                </a:solidFill>
                <a:latin typeface="v-sans"/>
                <a:ea typeface="v-sans"/>
              </a:rPr>
              <a:t>3. </a:t>
            </a:r>
            <a:r>
              <a:rPr lang="zh-CN" altLang="en-US" sz="1600" b="1" i="0">
                <a:solidFill>
                  <a:srgbClr val="FFFFFF"/>
                </a:solidFill>
                <a:latin typeface="v-sans"/>
                <a:ea typeface="v-sans"/>
              </a:rPr>
              <a:t>性能差异</a:t>
            </a:r>
            <a:endParaRPr lang="zh-CN" altLang="en-US" sz="1600" b="1" i="0">
              <a:solidFill>
                <a:srgbClr val="FFFFFF"/>
              </a:solidFill>
              <a:latin typeface="v-sans"/>
              <a:ea typeface="v-sans"/>
            </a:endParaRPr>
          </a:p>
          <a:p>
            <a:pPr marL="0" indent="0">
              <a:spcBef>
                <a:spcPct val="0"/>
              </a:spcBef>
              <a:spcAft>
                <a:spcPct val="0"/>
              </a:spcAft>
              <a:buFont typeface="Arial" panose="020B0604020202020204"/>
              <a:buChar char="•"/>
            </a:pPr>
            <a:r>
              <a:rPr lang="en-US" altLang="zh-CN" sz="1600" b="0" i="0">
                <a:solidFill>
                  <a:srgbClr val="FFFFFF"/>
                </a:solidFill>
                <a:latin typeface="v-sans"/>
                <a:ea typeface="v-sans"/>
              </a:rPr>
              <a:t>Gouraud Shading</a:t>
            </a:r>
            <a:r>
              <a:rPr lang="zh-CN" altLang="en-US" sz="1600" b="0" i="0">
                <a:solidFill>
                  <a:srgbClr val="FFFFFF"/>
                </a:solidFill>
                <a:latin typeface="v-sans"/>
                <a:ea typeface="v-sans"/>
              </a:rPr>
              <a:t>：</a:t>
            </a:r>
            <a:endParaRPr lang="zh-CN" altLang="en-US" sz="1600" b="0" i="0">
              <a:solidFill>
                <a:srgbClr val="FFFFFF"/>
              </a:solidFill>
              <a:latin typeface="v-sans"/>
              <a:ea typeface="v-sans"/>
            </a:endParaRPr>
          </a:p>
          <a:p>
            <a:pPr marL="0" indent="0">
              <a:spcBef>
                <a:spcPct val="0"/>
              </a:spcBef>
              <a:spcAft>
                <a:spcPct val="0"/>
              </a:spcAft>
              <a:buFont typeface="Arial" panose="020B0604020202020204"/>
              <a:buChar char="•"/>
            </a:pPr>
            <a:r>
              <a:rPr lang="en-US" altLang="zh-CN" sz="1600" b="0" i="0">
                <a:solidFill>
                  <a:srgbClr val="FFFFFF"/>
                </a:solidFill>
                <a:latin typeface="v-sans"/>
                <a:ea typeface="v-sans"/>
              </a:rPr>
              <a:t>Phong Shading</a:t>
            </a:r>
            <a:r>
              <a:rPr lang="zh-CN" altLang="en-US" sz="1600" b="0" i="0">
                <a:solidFill>
                  <a:srgbClr val="FFFFFF"/>
                </a:solidFill>
                <a:latin typeface="v-sans"/>
                <a:ea typeface="v-sans"/>
              </a:rPr>
              <a:t>：</a:t>
            </a:r>
            <a:endParaRPr lang="zh-CN" altLang="en-US" sz="1600" b="0" i="0">
              <a:solidFill>
                <a:srgbClr val="FFFFFF"/>
              </a:solidFill>
              <a:latin typeface="v-sans"/>
              <a:ea typeface="v-sans"/>
            </a:endParaRPr>
          </a:p>
          <a:p>
            <a:pPr marL="0" indent="0">
              <a:spcBef>
                <a:spcPct val="0"/>
              </a:spcBef>
              <a:spcAft>
                <a:spcPct val="0"/>
              </a:spcAft>
            </a:pPr>
            <a:r>
              <a:rPr lang="en-US" altLang="zh-CN" sz="1600" b="1" i="0">
                <a:solidFill>
                  <a:srgbClr val="FFFFFF"/>
                </a:solidFill>
                <a:latin typeface="v-sans"/>
                <a:ea typeface="v-sans"/>
              </a:rPr>
              <a:t>4. </a:t>
            </a:r>
            <a:r>
              <a:rPr lang="zh-CN" altLang="en-US" sz="1600" b="1" i="0">
                <a:solidFill>
                  <a:srgbClr val="FFFFFF"/>
                </a:solidFill>
                <a:latin typeface="v-sans"/>
                <a:ea typeface="v-sans"/>
              </a:rPr>
              <a:t>视觉效果的差异</a:t>
            </a:r>
            <a:endParaRPr lang="zh-CN" altLang="en-US" sz="1600" b="1" i="0">
              <a:solidFill>
                <a:srgbClr val="FFFFFF"/>
              </a:solidFill>
              <a:latin typeface="v-sans"/>
              <a:ea typeface="v-sans"/>
            </a:endParaRPr>
          </a:p>
          <a:p>
            <a:pPr marL="0" indent="0">
              <a:spcBef>
                <a:spcPct val="0"/>
              </a:spcBef>
              <a:spcAft>
                <a:spcPct val="0"/>
              </a:spcAft>
              <a:buFont typeface="Arial" panose="020B0604020202020204"/>
              <a:buChar char="•"/>
            </a:pPr>
            <a:r>
              <a:rPr lang="en-US" altLang="zh-CN" sz="1600" b="0" i="0">
                <a:solidFill>
                  <a:srgbClr val="FFFFFF"/>
                </a:solidFill>
                <a:latin typeface="v-sans"/>
                <a:ea typeface="v-sans"/>
              </a:rPr>
              <a:t>Gouraud Shading</a:t>
            </a:r>
            <a:r>
              <a:rPr lang="zh-CN" altLang="en-US" sz="1600" b="0" i="0">
                <a:solidFill>
                  <a:srgbClr val="FFFFFF"/>
                </a:solidFill>
                <a:latin typeface="v-sans"/>
                <a:ea typeface="v-sans"/>
              </a:rPr>
              <a:t>：</a:t>
            </a:r>
            <a:endParaRPr lang="zh-CN" altLang="en-US" sz="1600" b="0" i="0">
              <a:solidFill>
                <a:srgbClr val="FFFFFF"/>
              </a:solidFill>
              <a:latin typeface="v-sans"/>
              <a:ea typeface="v-sans"/>
            </a:endParaRPr>
          </a:p>
          <a:p>
            <a:pPr marL="0" indent="0">
              <a:spcBef>
                <a:spcPct val="0"/>
              </a:spcBef>
              <a:spcAft>
                <a:spcPct val="0"/>
              </a:spcAft>
              <a:buFont typeface="Arial" panose="020B0604020202020204"/>
              <a:buChar char="•"/>
            </a:pPr>
            <a:r>
              <a:rPr lang="en-US" altLang="zh-CN" sz="1600" b="0" i="0">
                <a:solidFill>
                  <a:srgbClr val="FFFFFF"/>
                </a:solidFill>
                <a:latin typeface="v-sans"/>
                <a:ea typeface="v-sans"/>
              </a:rPr>
              <a:t>Phong Shading</a:t>
            </a:r>
            <a:r>
              <a:rPr lang="zh-CN" altLang="en-US" sz="1600" b="0" i="0">
                <a:solidFill>
                  <a:srgbClr val="FFFFFF"/>
                </a:solidFill>
                <a:latin typeface="v-sans"/>
                <a:ea typeface="v-sans"/>
              </a:rPr>
              <a:t>：</a:t>
            </a:r>
            <a:endParaRPr lang="zh-CN" altLang="en-US" sz="1600" b="0" i="0">
              <a:solidFill>
                <a:srgbClr val="FFFFFF"/>
              </a:solidFill>
              <a:latin typeface="v-sans"/>
              <a:ea typeface="v-sans"/>
            </a:endParaRPr>
          </a:p>
        </p:txBody>
      </p:sp>
      <p:sp>
        <p:nvSpPr>
          <p:cNvPr id="2" name="文本框 1"/>
          <p:cNvSpPr txBox="1"/>
          <p:nvPr/>
        </p:nvSpPr>
        <p:spPr>
          <a:xfrm>
            <a:off x="739775" y="3766185"/>
            <a:ext cx="6574790" cy="398780"/>
          </a:xfrm>
          <a:prstGeom prst="rect">
            <a:avLst/>
          </a:prstGeom>
          <a:noFill/>
        </p:spPr>
        <p:txBody>
          <a:bodyPr wrap="square" rtlCol="0">
            <a:spAutoFit/>
          </a:bodyPr>
          <a:p>
            <a:pPr marL="285750" indent="-285750">
              <a:buFont typeface="Wingdings" panose="05000000000000000000" charset="0"/>
              <a:buChar char="u"/>
            </a:pPr>
            <a:r>
              <a:rPr lang="zh-CN" altLang="en-US" sz="2000"/>
              <a:t>纹理映射与明暗处理</a:t>
            </a:r>
            <a:endParaRPr lang="zh-CN" altLang="en-US" sz="2000"/>
          </a:p>
        </p:txBody>
      </p:sp>
      <p:pic>
        <p:nvPicPr>
          <p:cNvPr id="3" name="图片 2"/>
          <p:cNvPicPr>
            <a:picLocks noChangeAspect="1"/>
          </p:cNvPicPr>
          <p:nvPr/>
        </p:nvPicPr>
        <p:blipFill>
          <a:blip r:embed="rId1"/>
          <a:srcRect t="11579"/>
          <a:stretch>
            <a:fillRect/>
          </a:stretch>
        </p:blipFill>
        <p:spPr>
          <a:xfrm>
            <a:off x="739775" y="2183130"/>
            <a:ext cx="2119630" cy="853440"/>
          </a:xfrm>
          <a:prstGeom prst="rect">
            <a:avLst/>
          </a:prstGeom>
        </p:spPr>
      </p:pic>
      <p:sp>
        <p:nvSpPr>
          <p:cNvPr id="6" name="文本框 5"/>
          <p:cNvSpPr txBox="1"/>
          <p:nvPr/>
        </p:nvSpPr>
        <p:spPr>
          <a:xfrm>
            <a:off x="3496310" y="2258060"/>
            <a:ext cx="6931025" cy="706755"/>
          </a:xfrm>
          <a:prstGeom prst="rect">
            <a:avLst/>
          </a:prstGeom>
          <a:noFill/>
        </p:spPr>
        <p:txBody>
          <a:bodyPr wrap="square" rtlCol="0">
            <a:spAutoFit/>
          </a:bodyPr>
          <a:p>
            <a:r>
              <a:rPr lang="zh-CN" altLang="en-US" sz="2000"/>
              <a:t>将物体表面的每个三维点映射到纹理图像的二维空间中的对应点</a:t>
            </a:r>
            <a:endParaRPr lang="zh-CN" altLang="en-US" sz="2000"/>
          </a:p>
        </p:txBody>
      </p:sp>
      <p:sp>
        <p:nvSpPr>
          <p:cNvPr id="8" name="文本框 7"/>
          <p:cNvSpPr txBox="1"/>
          <p:nvPr/>
        </p:nvSpPr>
        <p:spPr>
          <a:xfrm>
            <a:off x="969010" y="4360545"/>
            <a:ext cx="6345555" cy="398780"/>
          </a:xfrm>
          <a:prstGeom prst="rect">
            <a:avLst/>
          </a:prstGeom>
          <a:noFill/>
        </p:spPr>
        <p:txBody>
          <a:bodyPr wrap="square" rtlCol="0">
            <a:spAutoFit/>
          </a:bodyPr>
          <a:p>
            <a:r>
              <a:rPr lang="zh-CN" altLang="en-US" sz="2000"/>
              <a:t>在着色器中通过</a:t>
            </a:r>
            <a:r>
              <a:rPr lang="en-US" altLang="zh-CN" sz="2000"/>
              <a:t>texColor</a:t>
            </a:r>
            <a:r>
              <a:rPr lang="zh-CN" altLang="en-US" sz="2000"/>
              <a:t>与</a:t>
            </a:r>
            <a:r>
              <a:rPr lang="en-US" altLang="zh-CN" sz="2000"/>
              <a:t>lightColor</a:t>
            </a:r>
            <a:r>
              <a:rPr lang="zh-CN" altLang="en-US" sz="2000"/>
              <a:t>计算得到</a:t>
            </a:r>
            <a:endParaRPr lang="zh-CN" altLang="en-US" sz="2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67385" y="2110740"/>
            <a:ext cx="6007735" cy="1158875"/>
          </a:xfrm>
        </p:spPr>
        <p:txBody>
          <a:bodyPr/>
          <a:lstStyle/>
          <a:p>
            <a:r>
              <a:rPr lang="zh-CN" altLang="en-US" sz="6600" dirty="0"/>
              <a:t>感谢观看！</a:t>
            </a:r>
            <a:endParaRPr lang="zh-CN" altLang="en-US" sz="6600" dirty="0"/>
          </a:p>
        </p:txBody>
      </p:sp>
      <p:sp>
        <p:nvSpPr>
          <p:cNvPr id="4" name="日期占位符 3"/>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p:cNvSpPr>
            <a:spLocks noGrp="1"/>
          </p:cNvSpPr>
          <p:nvPr>
            <p:ph type="body" sz="quarter" idx="17"/>
          </p:nvPr>
        </p:nvSpPr>
        <p:spPr/>
        <p:txBody>
          <a:bodyPr/>
          <a:lstStyle/>
          <a:p>
            <a:r>
              <a:rPr lang="en-US" altLang="zh-CN" spc="450" dirty="0"/>
              <a:t>Thanks For Your Guidance </a:t>
            </a:r>
            <a:endParaRPr lang="en-US" altLang="zh-CN" spc="450" dirty="0"/>
          </a:p>
        </p:txBody>
      </p:sp>
      <p:sp>
        <p:nvSpPr>
          <p:cNvPr id="6" name="矩形 5"/>
          <p:cNvSpPr/>
          <p:nvPr/>
        </p:nvSpPr>
        <p:spPr>
          <a:xfrm>
            <a:off x="652780" y="4379595"/>
            <a:ext cx="5318125"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accent2"/>
                </a:solidFill>
                <a:effectLst/>
                <a:uLnTx/>
                <a:uFillTx/>
                <a:latin typeface="Arial" panose="020B0604020202020204"/>
                <a:cs typeface="+mn-ea"/>
              </a:rPr>
              <a:t> </a:t>
            </a: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汇报人：唐梓烨</a:t>
            </a:r>
            <a:endPar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endParaRPr>
          </a:p>
        </p:txBody>
      </p:sp>
      <p:sp>
        <p:nvSpPr>
          <p:cNvPr id="8" name="矩形 7"/>
          <p:cNvSpPr/>
          <p:nvPr/>
        </p:nvSpPr>
        <p:spPr>
          <a:xfrm>
            <a:off x="667504" y="4899847"/>
            <a:ext cx="3680976"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汇报日期：</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2024/12/12</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sp>
        <p:nvSpPr>
          <p:cNvPr id="56" name="文本框 55"/>
          <p:cNvSpPr txBox="1"/>
          <p:nvPr>
            <p:custDataLst>
              <p:tags r:id="rId1"/>
            </p:custDataLst>
          </p:nvPr>
        </p:nvSpPr>
        <p:spPr>
          <a:xfrm>
            <a:off x="6933565" y="2161540"/>
            <a:ext cx="240411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rPr>
              <a:t>实验结果</a:t>
            </a:r>
            <a:r>
              <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rPr>
              <a:t>展示</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sp>
        <p:nvSpPr>
          <p:cNvPr id="57" name="文本框 56"/>
          <p:cNvSpPr txBox="1"/>
          <p:nvPr>
            <p:custDataLst>
              <p:tags r:id="rId2"/>
            </p:custDataLst>
          </p:nvPr>
        </p:nvSpPr>
        <p:spPr>
          <a:xfrm>
            <a:off x="6927215" y="3218815"/>
            <a:ext cx="283845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rPr>
              <a:t>核心代码分析</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sp>
        <p:nvSpPr>
          <p:cNvPr id="58" name="文本框 57"/>
          <p:cNvSpPr txBox="1"/>
          <p:nvPr>
            <p:custDataLst>
              <p:tags r:id="rId3"/>
            </p:custDataLst>
          </p:nvPr>
        </p:nvSpPr>
        <p:spPr>
          <a:xfrm>
            <a:off x="6897370" y="4236720"/>
            <a:ext cx="372491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rPr>
              <a:t>问题讨论</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grpSp>
        <p:nvGrpSpPr>
          <p:cNvPr id="62" name="组合 61"/>
          <p:cNvGrpSpPr/>
          <p:nvPr>
            <p:custDataLst>
              <p:tags r:id="rId4"/>
            </p:custDataLst>
          </p:nvPr>
        </p:nvGrpSpPr>
        <p:grpSpPr>
          <a:xfrm>
            <a:off x="5294627" y="3215426"/>
            <a:ext cx="495959" cy="495959"/>
            <a:chOff x="6932134" y="1758101"/>
            <a:chExt cx="495959" cy="495959"/>
          </a:xfrm>
        </p:grpSpPr>
        <p:sp>
          <p:nvSpPr>
            <p:cNvPr id="63" name="íṥļîḓê"/>
            <p:cNvSpPr/>
            <p:nvPr>
              <p:custDataLst>
                <p:tags r:id="rId5"/>
              </p:custDataLst>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4" name="íṥlíḓê"/>
            <p:cNvSpPr/>
            <p:nvPr>
              <p:custDataLst>
                <p:tags r:id="rId6"/>
              </p:custDataLst>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5" name="ïśļiḑé"/>
            <p:cNvSpPr/>
            <p:nvPr>
              <p:custDataLst>
                <p:tags r:id="rId7"/>
              </p:custDataLst>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66" name="组合 65"/>
          <p:cNvGrpSpPr/>
          <p:nvPr>
            <p:custDataLst>
              <p:tags r:id="rId8"/>
            </p:custDataLst>
          </p:nvPr>
        </p:nvGrpSpPr>
        <p:grpSpPr>
          <a:xfrm>
            <a:off x="5286845" y="4233254"/>
            <a:ext cx="495959" cy="495959"/>
            <a:chOff x="7112947" y="2706714"/>
            <a:chExt cx="495959" cy="495959"/>
          </a:xfrm>
        </p:grpSpPr>
        <p:sp>
          <p:nvSpPr>
            <p:cNvPr id="67" name="íṥļîḓê"/>
            <p:cNvSpPr/>
            <p:nvPr>
              <p:custDataLst>
                <p:tags r:id="rId9"/>
              </p:custDataLst>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8" name="íṥlíḓê"/>
            <p:cNvSpPr/>
            <p:nvPr>
              <p:custDataLst>
                <p:tags r:id="rId10"/>
              </p:custDataLst>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9" name="ïśļiḑé"/>
            <p:cNvSpPr/>
            <p:nvPr>
              <p:custDataLst>
                <p:tags r:id="rId11"/>
              </p:custDataLst>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81" name="组合 80"/>
          <p:cNvGrpSpPr/>
          <p:nvPr>
            <p:custDataLst>
              <p:tags r:id="rId12"/>
            </p:custDataLst>
          </p:nvPr>
        </p:nvGrpSpPr>
        <p:grpSpPr>
          <a:xfrm>
            <a:off x="5249583" y="2158229"/>
            <a:ext cx="495959" cy="495959"/>
            <a:chOff x="6529585" y="809489"/>
            <a:chExt cx="495959" cy="495959"/>
          </a:xfrm>
        </p:grpSpPr>
        <p:sp>
          <p:nvSpPr>
            <p:cNvPr id="82" name="íṥļîḓê"/>
            <p:cNvSpPr/>
            <p:nvPr>
              <p:custDataLst>
                <p:tags r:id="rId13"/>
              </p:custDataLst>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83" name="íṥlíḓê"/>
            <p:cNvSpPr/>
            <p:nvPr>
              <p:custDataLst>
                <p:tags r:id="rId14"/>
              </p:custDataLst>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84" name="ïśļiḑé"/>
            <p:cNvSpPr/>
            <p:nvPr>
              <p:custDataLst>
                <p:tags r:id="rId15"/>
              </p:custDataLst>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cxnSp>
        <p:nvCxnSpPr>
          <p:cNvPr id="85" name="直接连接符 84"/>
          <p:cNvCxnSpPr/>
          <p:nvPr>
            <p:custDataLst>
              <p:tags r:id="rId16"/>
            </p:custDataLst>
          </p:nvPr>
        </p:nvCxnSpPr>
        <p:spPr>
          <a:xfrm>
            <a:off x="6192778" y="268488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custDataLst>
              <p:tags r:id="rId17"/>
            </p:custDataLst>
          </p:nvPr>
        </p:nvCxnSpPr>
        <p:spPr>
          <a:xfrm>
            <a:off x="6125645" y="3742084"/>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custDataLst>
              <p:tags r:id="rId18"/>
            </p:custDataLst>
          </p:nvPr>
        </p:nvCxnSpPr>
        <p:spPr>
          <a:xfrm>
            <a:off x="5966663" y="475991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custDataLst>
              <p:tags r:id="rId19"/>
            </p:custDataLst>
          </p:nvPr>
        </p:nvGrpSpPr>
        <p:grpSpPr>
          <a:xfrm>
            <a:off x="6249345" y="2072231"/>
            <a:ext cx="817163" cy="732782"/>
            <a:chOff x="7575067" y="723491"/>
            <a:chExt cx="817163" cy="732782"/>
          </a:xfrm>
        </p:grpSpPr>
        <p:sp>
          <p:nvSpPr>
            <p:cNvPr id="92" name="文本框 91"/>
            <p:cNvSpPr txBox="1"/>
            <p:nvPr>
              <p:custDataLst>
                <p:tags r:id="rId20"/>
              </p:custDataLst>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3" name="文本框 92"/>
            <p:cNvSpPr txBox="1"/>
            <p:nvPr>
              <p:custDataLst>
                <p:tags r:id="rId21"/>
              </p:custDataLst>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01</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94" name="组合 93"/>
          <p:cNvGrpSpPr/>
          <p:nvPr>
            <p:custDataLst>
              <p:tags r:id="rId22"/>
            </p:custDataLst>
          </p:nvPr>
        </p:nvGrpSpPr>
        <p:grpSpPr>
          <a:xfrm>
            <a:off x="6220073" y="3125639"/>
            <a:ext cx="817163" cy="732782"/>
            <a:chOff x="7857580" y="1668314"/>
            <a:chExt cx="817163" cy="732782"/>
          </a:xfrm>
        </p:grpSpPr>
        <p:sp>
          <p:nvSpPr>
            <p:cNvPr id="95" name="文本框 94"/>
            <p:cNvSpPr txBox="1"/>
            <p:nvPr>
              <p:custDataLst>
                <p:tags r:id="rId23"/>
              </p:custDataLst>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6" name="文本框 95"/>
            <p:cNvSpPr txBox="1"/>
            <p:nvPr>
              <p:custDataLst>
                <p:tags r:id="rId24"/>
              </p:custDataLst>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02</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97" name="组合 96"/>
          <p:cNvGrpSpPr/>
          <p:nvPr>
            <p:custDataLst>
              <p:tags r:id="rId25"/>
            </p:custDataLst>
          </p:nvPr>
        </p:nvGrpSpPr>
        <p:grpSpPr>
          <a:xfrm>
            <a:off x="6109940" y="4144007"/>
            <a:ext cx="817163" cy="732782"/>
            <a:chOff x="8043992" y="2617467"/>
            <a:chExt cx="817163" cy="732782"/>
          </a:xfrm>
        </p:grpSpPr>
        <p:sp>
          <p:nvSpPr>
            <p:cNvPr id="98" name="文本框 97"/>
            <p:cNvSpPr txBox="1"/>
            <p:nvPr>
              <p:custDataLst>
                <p:tags r:id="rId26"/>
              </p:custDataLst>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9" name="文本框 98"/>
            <p:cNvSpPr txBox="1"/>
            <p:nvPr>
              <p:custDataLst>
                <p:tags r:id="rId27"/>
              </p:custDataLst>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03</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501" y="4189677"/>
            <a:ext cx="5368944" cy="725488"/>
          </a:xfrm>
        </p:spPr>
        <p:txBody>
          <a:bodyPr/>
          <a:lstStyle/>
          <a:p>
            <a:r>
              <a:rPr lang="zh-CN" altLang="en-US" spc="0" noProof="0" dirty="0">
                <a:ln>
                  <a:noFill/>
                </a:ln>
                <a:solidFill>
                  <a:srgbClr val="445437"/>
                </a:solidFill>
                <a:effectLst/>
                <a:uLnTx/>
                <a:uFillTx/>
                <a:latin typeface="微软雅黑" panose="020B0503020204020204" charset="-122"/>
                <a:ea typeface="微软雅黑" panose="020B0503020204020204" charset="-122"/>
                <a:cs typeface="+mn-ea"/>
                <a:sym typeface="+mn-ea"/>
              </a:rPr>
              <a:t>实验结果展示</a:t>
            </a:r>
            <a:endParaRPr lang="zh-CN" altLang="en-US" dirty="0">
              <a:ea typeface="+mn-ea"/>
              <a:cs typeface="+mn-ea"/>
            </a:endParaRPr>
          </a:p>
        </p:txBody>
      </p:sp>
      <p:sp>
        <p:nvSpPr>
          <p:cNvPr id="8" name="文本占位符 7"/>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Paper Background</a:t>
            </a:r>
            <a:endParaRPr lang="en-US" altLang="zh-CN" spc="500" dirty="0">
              <a:solidFill>
                <a:prstClr val="white">
                  <a:lumMod val="75000"/>
                </a:prstClr>
              </a:solidFill>
              <a:cs typeface="+mn-ea"/>
            </a:endParaRPr>
          </a:p>
        </p:txBody>
      </p:sp>
      <p:sp>
        <p:nvSpPr>
          <p:cNvPr id="3" name="日期占位符 2"/>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p:cNvPicPr>
            <a:picLocks noChangeAspect="1"/>
          </p:cNvPicPr>
          <p:nvPr/>
        </p:nvPicPr>
        <p:blipFill>
          <a:blip r:embed="rId1" cstate="email"/>
          <a:srcRect/>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r>
              <a:rPr lang="zh-CN" altLang="en-US" dirty="0">
                <a:ea typeface="+mn-ea"/>
                <a:cs typeface="+mn-ea"/>
              </a:rPr>
              <a:t>背景生成</a:t>
            </a:r>
            <a:endParaRPr lang="zh-CN" altLang="en-US" dirty="0">
              <a:ea typeface="+mn-ea"/>
              <a:cs typeface="+mn-ea"/>
            </a:endParaRPr>
          </a:p>
        </p:txBody>
      </p:sp>
      <p:sp>
        <p:nvSpPr>
          <p:cNvPr id="2" name="文本占位符 4"/>
          <p:cNvSpPr>
            <a:spLocks noGrp="1"/>
          </p:cNvSpPr>
          <p:nvPr/>
        </p:nvSpPr>
        <p:spPr>
          <a:xfrm>
            <a:off x="1952625" y="1154430"/>
            <a:ext cx="7875270" cy="147066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本次实验在先前实验的基础上进行了背景的添加以及对各几何体进行贴图以及纹理映射的处理</a:t>
            </a:r>
            <a:endParaRPr lang="zh-CN" altLang="en-US" dirty="0"/>
          </a:p>
        </p:txBody>
      </p:sp>
      <p:sp>
        <p:nvSpPr>
          <p:cNvPr id="6" name="灯片编号占位符 5"/>
          <p:cNvSpPr>
            <a:spLocks noGrp="1"/>
          </p:cNvSpPr>
          <p:nvPr>
            <p:ph type="sldNum" sz="quarter" idx="27"/>
          </p:nvPr>
        </p:nvSpPr>
        <p:spPr>
          <a:xfrm>
            <a:off x="8657590" y="3452497"/>
            <a:ext cx="2743200" cy="365125"/>
          </a:xfrm>
        </p:spPr>
        <p:txBody>
          <a:bodyPr/>
          <a:lstStyle/>
          <a:p>
            <a:fld id="{C79ECAFE-A460-4E13-ABCB-32CAE6136244}" type="slidenum">
              <a:rPr lang="zh-CN" altLang="en-US" smtClean="0"/>
            </a:fld>
            <a:endParaRPr lang="zh-CN" altLang="en-US" dirty="0"/>
          </a:p>
        </p:txBody>
      </p:sp>
      <p:grpSp>
        <p:nvGrpSpPr>
          <p:cNvPr id="12" name="Group 48"/>
          <p:cNvGrpSpPr/>
          <p:nvPr/>
        </p:nvGrpSpPr>
        <p:grpSpPr>
          <a:xfrm>
            <a:off x="1317097" y="1137665"/>
            <a:ext cx="409972" cy="409972"/>
            <a:chOff x="669869" y="597304"/>
            <a:chExt cx="409972" cy="409972"/>
          </a:xfrm>
        </p:grpSpPr>
        <p:sp>
          <p:nvSpPr>
            <p:cNvPr id="13" name="íṥļîḓê"/>
            <p:cNvSpPr/>
            <p:nvPr/>
          </p:nvSpPr>
          <p:spPr>
            <a:xfrm>
              <a:off x="669869" y="597304"/>
              <a:ext cx="409972" cy="409972"/>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endParaRPr>
            </a:p>
          </p:txBody>
        </p:sp>
        <p:sp>
          <p:nvSpPr>
            <p:cNvPr id="14" name="íṥlíḓê"/>
            <p:cNvSpPr/>
            <p:nvPr/>
          </p:nvSpPr>
          <p:spPr>
            <a:xfrm>
              <a:off x="707772" y="635207"/>
              <a:ext cx="334166" cy="334166"/>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endParaRPr>
            </a:p>
          </p:txBody>
        </p:sp>
        <p:sp>
          <p:nvSpPr>
            <p:cNvPr id="15" name="ïśļiḑé"/>
            <p:cNvSpPr/>
            <p:nvPr/>
          </p:nvSpPr>
          <p:spPr>
            <a:xfrm>
              <a:off x="788539" y="699525"/>
              <a:ext cx="172630" cy="205530"/>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endParaRPr>
            </a:p>
          </p:txBody>
        </p:sp>
      </p:grpSp>
      <p:sp>
        <p:nvSpPr>
          <p:cNvPr id="21" name="文本框 20"/>
          <p:cNvSpPr txBox="1"/>
          <p:nvPr/>
        </p:nvSpPr>
        <p:spPr>
          <a:xfrm>
            <a:off x="1952625" y="5301615"/>
            <a:ext cx="1309370" cy="337185"/>
          </a:xfrm>
          <a:prstGeom prst="rect">
            <a:avLst/>
          </a:prstGeom>
          <a:noFill/>
        </p:spPr>
        <p:txBody>
          <a:bodyPr wrap="square" rtlCol="0">
            <a:spAutoFit/>
          </a:bodyPr>
          <a:p>
            <a:r>
              <a:rPr lang="zh-CN" altLang="en-US" sz="1600"/>
              <a:t>实验成果</a:t>
            </a:r>
            <a:endParaRPr lang="zh-CN" altLang="en-US" sz="1600"/>
          </a:p>
        </p:txBody>
      </p:sp>
      <p:pic>
        <p:nvPicPr>
          <p:cNvPr id="10" name="图片占位符 9"/>
          <p:cNvPicPr>
            <a:picLocks noChangeAspect="1"/>
          </p:cNvPicPr>
          <p:nvPr>
            <p:ph type="pic" sz="quarter" idx="12"/>
          </p:nvPr>
        </p:nvPicPr>
        <p:blipFill>
          <a:blip r:embed="rId1"/>
          <a:stretch>
            <a:fillRect/>
          </a:stretch>
        </p:blipFill>
        <p:spPr>
          <a:xfrm>
            <a:off x="1329690" y="2110105"/>
            <a:ext cx="2753995" cy="2717165"/>
          </a:xfrm>
          <a:prstGeom prst="rect">
            <a:avLst/>
          </a:prstGeom>
        </p:spPr>
      </p:pic>
      <p:pic>
        <p:nvPicPr>
          <p:cNvPr id="16" name="图片 15"/>
          <p:cNvPicPr>
            <a:picLocks noChangeAspect="1"/>
          </p:cNvPicPr>
          <p:nvPr>
            <p:custDataLst>
              <p:tags r:id="rId2"/>
            </p:custDataLst>
          </p:nvPr>
        </p:nvPicPr>
        <p:blipFill>
          <a:blip r:embed="rId3"/>
          <a:stretch>
            <a:fillRect/>
          </a:stretch>
        </p:blipFill>
        <p:spPr>
          <a:xfrm>
            <a:off x="4899660" y="4202430"/>
            <a:ext cx="1787525" cy="1774190"/>
          </a:xfrm>
          <a:prstGeom prst="rect">
            <a:avLst/>
          </a:prstGeom>
        </p:spPr>
      </p:pic>
      <p:pic>
        <p:nvPicPr>
          <p:cNvPr id="17" name="图片 16"/>
          <p:cNvPicPr>
            <a:picLocks noChangeAspect="1"/>
          </p:cNvPicPr>
          <p:nvPr>
            <p:custDataLst>
              <p:tags r:id="rId4"/>
            </p:custDataLst>
          </p:nvPr>
        </p:nvPicPr>
        <p:blipFill>
          <a:blip r:embed="rId5"/>
          <a:stretch>
            <a:fillRect/>
          </a:stretch>
        </p:blipFill>
        <p:spPr>
          <a:xfrm>
            <a:off x="8487410" y="2115820"/>
            <a:ext cx="1738630" cy="1732915"/>
          </a:xfrm>
          <a:prstGeom prst="rect">
            <a:avLst/>
          </a:prstGeom>
        </p:spPr>
      </p:pic>
      <p:pic>
        <p:nvPicPr>
          <p:cNvPr id="19" name="图片 18"/>
          <p:cNvPicPr>
            <a:picLocks noChangeAspect="1"/>
          </p:cNvPicPr>
          <p:nvPr>
            <p:custDataLst>
              <p:tags r:id="rId6"/>
            </p:custDataLst>
          </p:nvPr>
        </p:nvPicPr>
        <p:blipFill>
          <a:blip r:embed="rId7"/>
          <a:stretch>
            <a:fillRect/>
          </a:stretch>
        </p:blipFill>
        <p:spPr>
          <a:xfrm>
            <a:off x="8351520" y="4202430"/>
            <a:ext cx="1785620" cy="1812925"/>
          </a:xfrm>
          <a:prstGeom prst="rect">
            <a:avLst/>
          </a:prstGeom>
        </p:spPr>
      </p:pic>
      <p:pic>
        <p:nvPicPr>
          <p:cNvPr id="20" name="图片 19"/>
          <p:cNvPicPr>
            <a:picLocks noChangeAspect="1"/>
          </p:cNvPicPr>
          <p:nvPr>
            <p:custDataLst>
              <p:tags r:id="rId8"/>
            </p:custDataLst>
          </p:nvPr>
        </p:nvPicPr>
        <p:blipFill>
          <a:blip r:embed="rId9"/>
          <a:stretch>
            <a:fillRect/>
          </a:stretch>
        </p:blipFill>
        <p:spPr>
          <a:xfrm>
            <a:off x="4951095" y="1945005"/>
            <a:ext cx="1736090" cy="1738630"/>
          </a:xfrm>
          <a:prstGeom prst="rect">
            <a:avLst/>
          </a:prstGeom>
        </p:spPr>
      </p:pic>
      <p:sp>
        <p:nvSpPr>
          <p:cNvPr id="23" name="文本框 22"/>
          <p:cNvSpPr txBox="1"/>
          <p:nvPr>
            <p:custDataLst>
              <p:tags r:id="rId10"/>
            </p:custDataLst>
          </p:nvPr>
        </p:nvSpPr>
        <p:spPr>
          <a:xfrm>
            <a:off x="7280910" y="2800985"/>
            <a:ext cx="664210" cy="337185"/>
          </a:xfrm>
          <a:prstGeom prst="rect">
            <a:avLst/>
          </a:prstGeom>
          <a:noFill/>
        </p:spPr>
        <p:txBody>
          <a:bodyPr wrap="square" rtlCol="0">
            <a:spAutoFit/>
          </a:bodyPr>
          <a:p>
            <a:r>
              <a:rPr lang="zh-CN" altLang="en-US" sz="1600"/>
              <a:t>鸡块</a:t>
            </a:r>
            <a:endParaRPr lang="zh-CN" altLang="en-US" sz="1600"/>
          </a:p>
        </p:txBody>
      </p:sp>
      <p:sp>
        <p:nvSpPr>
          <p:cNvPr id="25" name="文本框 24"/>
          <p:cNvSpPr txBox="1"/>
          <p:nvPr>
            <p:custDataLst>
              <p:tags r:id="rId11"/>
            </p:custDataLst>
          </p:nvPr>
        </p:nvSpPr>
        <p:spPr>
          <a:xfrm>
            <a:off x="6802120" y="5116830"/>
            <a:ext cx="1435100" cy="337185"/>
          </a:xfrm>
          <a:prstGeom prst="rect">
            <a:avLst/>
          </a:prstGeom>
          <a:noFill/>
        </p:spPr>
        <p:txBody>
          <a:bodyPr wrap="square" rtlCol="0">
            <a:spAutoFit/>
          </a:bodyPr>
          <a:p>
            <a:r>
              <a:rPr lang="zh-CN" altLang="en-US" sz="1600"/>
              <a:t>棒棒糖（柱）</a:t>
            </a:r>
            <a:endParaRPr lang="zh-CN" altLang="en-US" sz="1600"/>
          </a:p>
        </p:txBody>
      </p:sp>
      <p:sp>
        <p:nvSpPr>
          <p:cNvPr id="26" name="文本框 25"/>
          <p:cNvSpPr txBox="1"/>
          <p:nvPr>
            <p:custDataLst>
              <p:tags r:id="rId12"/>
            </p:custDataLst>
          </p:nvPr>
        </p:nvSpPr>
        <p:spPr>
          <a:xfrm>
            <a:off x="10798175" y="4964430"/>
            <a:ext cx="752475" cy="337185"/>
          </a:xfrm>
          <a:prstGeom prst="rect">
            <a:avLst/>
          </a:prstGeom>
          <a:noFill/>
        </p:spPr>
        <p:txBody>
          <a:bodyPr wrap="square" rtlCol="0">
            <a:spAutoFit/>
          </a:bodyPr>
          <a:p>
            <a:r>
              <a:rPr lang="zh-CN" altLang="en-US" sz="1600"/>
              <a:t>背景</a:t>
            </a:r>
            <a:endParaRPr lang="zh-CN" altLang="en-US" sz="1600"/>
          </a:p>
        </p:txBody>
      </p:sp>
      <p:sp>
        <p:nvSpPr>
          <p:cNvPr id="27" name="文本框 26"/>
          <p:cNvSpPr txBox="1"/>
          <p:nvPr/>
        </p:nvSpPr>
        <p:spPr>
          <a:xfrm>
            <a:off x="7498080" y="6235700"/>
            <a:ext cx="1428750" cy="368300"/>
          </a:xfrm>
          <a:prstGeom prst="rect">
            <a:avLst/>
          </a:prstGeom>
          <a:noFill/>
        </p:spPr>
        <p:txBody>
          <a:bodyPr wrap="square" rtlCol="0">
            <a:spAutoFit/>
          </a:bodyPr>
          <a:p>
            <a:r>
              <a:rPr lang="zh-CN" altLang="en-US"/>
              <a:t>四种纹理</a:t>
            </a:r>
            <a:endParaRPr lang="zh-CN" altLang="en-US"/>
          </a:p>
        </p:txBody>
      </p:sp>
      <p:sp>
        <p:nvSpPr>
          <p:cNvPr id="24" name="文本框 23"/>
          <p:cNvSpPr txBox="1"/>
          <p:nvPr>
            <p:custDataLst>
              <p:tags r:id="rId13"/>
            </p:custDataLst>
          </p:nvPr>
        </p:nvSpPr>
        <p:spPr>
          <a:xfrm>
            <a:off x="10487025" y="2800985"/>
            <a:ext cx="1560195" cy="337185"/>
          </a:xfrm>
          <a:prstGeom prst="rect">
            <a:avLst/>
          </a:prstGeom>
          <a:noFill/>
        </p:spPr>
        <p:txBody>
          <a:bodyPr wrap="square" rtlCol="0">
            <a:spAutoFit/>
          </a:bodyPr>
          <a:p>
            <a:r>
              <a:rPr lang="zh-CN" altLang="en-US" sz="1600"/>
              <a:t>棒棒糖（球）</a:t>
            </a:r>
            <a:endParaRPr lang="zh-CN" altLang="en-US" sz="16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核心代码分析</a:t>
            </a:r>
            <a:endParaRPr lang="zh-CN" altLang="en-US" dirty="0"/>
          </a:p>
        </p:txBody>
      </p:sp>
      <p:sp>
        <p:nvSpPr>
          <p:cNvPr id="6" name="文本占位符 5"/>
          <p:cNvSpPr>
            <a:spLocks noGrp="1"/>
          </p:cNvSpPr>
          <p:nvPr>
            <p:ph type="body" sz="quarter" idx="11"/>
          </p:nvPr>
        </p:nvSpPr>
        <p:spPr/>
        <p:txBody>
          <a:bodyPr/>
          <a:lstStyle/>
          <a:p>
            <a:r>
              <a:rPr lang="en-US" altLang="zh-CN" dirty="0"/>
              <a:t>Paper Structure</a:t>
            </a:r>
            <a:endParaRPr lang="en-US" altLang="zh-CN" dirty="0"/>
          </a:p>
        </p:txBody>
      </p:sp>
      <p:sp>
        <p:nvSpPr>
          <p:cNvPr id="4" name="日期占位符 3"/>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pic>
        <p:nvPicPr>
          <p:cNvPr id="7" name="图片 6"/>
          <p:cNvPicPr>
            <a:picLocks noChangeAspect="1"/>
          </p:cNvPicPr>
          <p:nvPr/>
        </p:nvPicPr>
        <p:blipFill>
          <a:blip r:embed="rId1" cstate="email"/>
          <a:srcRect/>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r>
              <a:rPr lang="zh-CN" altLang="en-US" dirty="0">
                <a:ea typeface="+mn-ea"/>
                <a:cs typeface="+mn-ea"/>
              </a:rPr>
              <a:t>背景生成</a:t>
            </a:r>
            <a:endParaRPr lang="zh-CN" altLang="en-US" dirty="0">
              <a:ea typeface="+mn-ea"/>
              <a:cs typeface="+mn-ea"/>
            </a:endParaRPr>
          </a:p>
        </p:txBody>
      </p:sp>
      <p:pic>
        <p:nvPicPr>
          <p:cNvPr id="3" name="图片 2"/>
          <p:cNvPicPr>
            <a:picLocks noChangeAspect="1"/>
          </p:cNvPicPr>
          <p:nvPr/>
        </p:nvPicPr>
        <p:blipFill>
          <a:blip r:embed="rId1"/>
          <a:srcRect l="-550" t="-1842" r="550" b="6413"/>
          <a:stretch>
            <a:fillRect/>
          </a:stretch>
        </p:blipFill>
        <p:spPr>
          <a:xfrm>
            <a:off x="184785" y="3429000"/>
            <a:ext cx="8035925" cy="2900045"/>
          </a:xfrm>
          <a:prstGeom prst="rect">
            <a:avLst/>
          </a:prstGeom>
        </p:spPr>
      </p:pic>
      <p:pic>
        <p:nvPicPr>
          <p:cNvPr id="4" name="图片 3"/>
          <p:cNvPicPr>
            <a:picLocks noChangeAspect="1"/>
          </p:cNvPicPr>
          <p:nvPr/>
        </p:nvPicPr>
        <p:blipFill>
          <a:blip r:embed="rId2"/>
          <a:stretch>
            <a:fillRect/>
          </a:stretch>
        </p:blipFill>
        <p:spPr>
          <a:xfrm>
            <a:off x="4569460" y="1252855"/>
            <a:ext cx="7090410" cy="2752725"/>
          </a:xfrm>
          <a:prstGeom prst="rect">
            <a:avLst/>
          </a:prstGeom>
        </p:spPr>
      </p:pic>
      <p:sp>
        <p:nvSpPr>
          <p:cNvPr id="5" name="文本框 4"/>
          <p:cNvSpPr txBox="1"/>
          <p:nvPr/>
        </p:nvSpPr>
        <p:spPr>
          <a:xfrm>
            <a:off x="541020" y="1848485"/>
            <a:ext cx="3318510" cy="598170"/>
          </a:xfrm>
          <a:prstGeom prst="rect">
            <a:avLst/>
          </a:prstGeom>
          <a:noFill/>
        </p:spPr>
        <p:txBody>
          <a:bodyPr wrap="square" rtlCol="0">
            <a:noAutofit/>
          </a:bodyPr>
          <a:p>
            <a:r>
              <a:rPr lang="zh-CN" altLang="en-US" sz="2000">
                <a:latin typeface="宋体" panose="02010600030101010101" pitchFamily="2" charset="-122"/>
                <a:ea typeface="宋体" panose="02010600030101010101" pitchFamily="2" charset="-122"/>
                <a:cs typeface="宋体" panose="02010600030101010101" pitchFamily="2" charset="-122"/>
              </a:rPr>
              <a:t>编写</a:t>
            </a:r>
            <a:r>
              <a:rPr lang="en-US" altLang="zh-CN" sz="2000">
                <a:latin typeface="宋体" panose="02010600030101010101" pitchFamily="2" charset="-122"/>
                <a:ea typeface="宋体" panose="02010600030101010101" pitchFamily="2" charset="-122"/>
                <a:cs typeface="宋体" panose="02010600030101010101" pitchFamily="2" charset="-122"/>
              </a:rPr>
              <a:t>Square.cpp</a:t>
            </a:r>
            <a:r>
              <a:rPr lang="zh-CN" altLang="en-US" sz="2000">
                <a:latin typeface="宋体" panose="02010600030101010101" pitchFamily="2" charset="-122"/>
                <a:ea typeface="宋体" panose="02010600030101010101" pitchFamily="2" charset="-122"/>
                <a:cs typeface="宋体" panose="02010600030101010101" pitchFamily="2" charset="-122"/>
              </a:rPr>
              <a:t>实现正方形</a:t>
            </a:r>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8712835" y="4799330"/>
            <a:ext cx="3273425" cy="737235"/>
          </a:xfrm>
          <a:prstGeom prst="rect">
            <a:avLst/>
          </a:prstGeom>
          <a:noFill/>
        </p:spPr>
        <p:txBody>
          <a:bodyPr wrap="square" rtlCol="0">
            <a:noAutofit/>
          </a:bodyPr>
          <a:p>
            <a:r>
              <a:rPr lang="zh-CN" altLang="en-US" sz="2000">
                <a:latin typeface="宋体" panose="02010600030101010101" pitchFamily="2" charset="-122"/>
                <a:ea typeface="宋体" panose="02010600030101010101" pitchFamily="2" charset="-122"/>
              </a:rPr>
              <a:t>顶点坐标、纹理坐标、</a:t>
            </a:r>
            <a:endParaRPr lang="zh-CN" altLang="en-US" sz="2000">
              <a:latin typeface="宋体" panose="02010600030101010101" pitchFamily="2" charset="-122"/>
              <a:ea typeface="宋体" panose="02010600030101010101" pitchFamily="2" charset="-122"/>
            </a:endParaRPr>
          </a:p>
          <a:p>
            <a:r>
              <a:rPr lang="zh-CN" altLang="en-US" sz="2000">
                <a:latin typeface="宋体" panose="02010600030101010101" pitchFamily="2" charset="-122"/>
                <a:ea typeface="宋体" panose="02010600030101010101" pitchFamily="2" charset="-122"/>
              </a:rPr>
              <a:t>法向量、切向量的计算</a:t>
            </a:r>
            <a:endParaRPr lang="zh-CN" altLang="en-US" sz="2000">
              <a:latin typeface="宋体" panose="02010600030101010101" pitchFamily="2" charset="-122"/>
              <a:ea typeface="宋体" panose="02010600030101010101" pitchFamily="2" charset="-122"/>
            </a:endParaRPr>
          </a:p>
          <a:p>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r>
              <a:rPr lang="zh-CN" altLang="en-US"/>
              <a:t>明暗处理与纹理映射</a:t>
            </a:r>
            <a:endParaRPr lang="zh-CN" altLang="en-US"/>
          </a:p>
        </p:txBody>
      </p:sp>
      <p:cxnSp>
        <p:nvCxnSpPr>
          <p:cNvPr id="25" name="直接连接符 24"/>
          <p:cNvCxnSpPr/>
          <p:nvPr>
            <p:custDataLst>
              <p:tags r:id="rId1"/>
            </p:custDataLst>
          </p:nvPr>
        </p:nvCxnSpPr>
        <p:spPr>
          <a:xfrm>
            <a:off x="2699385" y="5118100"/>
            <a:ext cx="600075"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a:stretch>
            <a:fillRect/>
          </a:stretch>
        </p:blipFill>
        <p:spPr>
          <a:xfrm>
            <a:off x="1548765" y="3164840"/>
            <a:ext cx="9191625" cy="777875"/>
          </a:xfrm>
          <a:prstGeom prst="rect">
            <a:avLst/>
          </a:prstGeom>
        </p:spPr>
      </p:pic>
      <p:pic>
        <p:nvPicPr>
          <p:cNvPr id="10" name="图片 9"/>
          <p:cNvPicPr>
            <a:picLocks noChangeAspect="1"/>
          </p:cNvPicPr>
          <p:nvPr/>
        </p:nvPicPr>
        <p:blipFill>
          <a:blip r:embed="rId3"/>
          <a:stretch>
            <a:fillRect/>
          </a:stretch>
        </p:blipFill>
        <p:spPr>
          <a:xfrm>
            <a:off x="1548765" y="1575435"/>
            <a:ext cx="8848090" cy="824230"/>
          </a:xfrm>
          <a:prstGeom prst="rect">
            <a:avLst/>
          </a:prstGeom>
        </p:spPr>
      </p:pic>
      <p:sp>
        <p:nvSpPr>
          <p:cNvPr id="11" name="文本框 10"/>
          <p:cNvSpPr txBox="1"/>
          <p:nvPr/>
        </p:nvSpPr>
        <p:spPr>
          <a:xfrm>
            <a:off x="1660525" y="5118100"/>
            <a:ext cx="8813800" cy="460375"/>
          </a:xfrm>
          <a:prstGeom prst="rect">
            <a:avLst/>
          </a:prstGeom>
        </p:spPr>
        <p:txBody>
          <a:bodyPr wrap="square">
            <a:spAutoFit/>
          </a:bodyPr>
          <a:p>
            <a:pPr marL="0" indent="0" algn="just" defTabSz="266700">
              <a:spcBef>
                <a:spcPct val="0"/>
              </a:spcBef>
              <a:spcAft>
                <a:spcPct val="0"/>
              </a:spcAft>
            </a:pPr>
            <a:r>
              <a:rPr lang="zh-CN" altLang="en-US" sz="2400">
                <a:latin typeface="Calibri" panose="020F0502020204030204"/>
                <a:ea typeface="宋体" panose="02010600030101010101" pitchFamily="2" charset="-122"/>
              </a:rPr>
              <a:t>在着色器中引入两个参数来添加颜色纹理和控制是否使用光照</a:t>
            </a:r>
            <a:endParaRPr lang="zh-CN" altLang="en-US" sz="2400">
              <a:latin typeface="Calibri" panose="020F0502020204030204"/>
              <a:ea typeface="宋体" panose="02010600030101010101" pitchFamily="2" charset="-122"/>
            </a:endParaRPr>
          </a:p>
        </p:txBody>
      </p:sp>
      <p:sp>
        <p:nvSpPr>
          <p:cNvPr id="12" name="文本框 11"/>
          <p:cNvSpPr txBox="1"/>
          <p:nvPr/>
        </p:nvSpPr>
        <p:spPr>
          <a:xfrm>
            <a:off x="2841625" y="1654175"/>
            <a:ext cx="3182620" cy="335280"/>
          </a:xfrm>
          <a:prstGeom prst="rect">
            <a:avLst/>
          </a:prstGeom>
          <a:noFill/>
        </p:spPr>
        <p:txBody>
          <a:bodyPr wrap="square" rtlCol="0">
            <a:noAutofit/>
          </a:bodyPr>
          <a:p>
            <a:endParaRPr lang="zh-CN" altLang="en-US"/>
          </a:p>
        </p:txBody>
      </p:sp>
      <p:sp>
        <p:nvSpPr>
          <p:cNvPr id="13" name="文本框 12"/>
          <p:cNvSpPr txBox="1"/>
          <p:nvPr/>
        </p:nvSpPr>
        <p:spPr>
          <a:xfrm>
            <a:off x="5107940" y="2534920"/>
            <a:ext cx="1918970" cy="398780"/>
          </a:xfrm>
          <a:prstGeom prst="rect">
            <a:avLst/>
          </a:prstGeom>
          <a:noFill/>
        </p:spPr>
        <p:txBody>
          <a:bodyPr wrap="square" rtlCol="0">
            <a:spAutoFit/>
          </a:bodyPr>
          <a:p>
            <a:r>
              <a:rPr lang="en-US" altLang="zh-CN" sz="2000"/>
              <a:t>main.cpp</a:t>
            </a:r>
            <a:endParaRPr lang="en-US" altLang="zh-CN" sz="2000"/>
          </a:p>
        </p:txBody>
      </p:sp>
      <p:sp>
        <p:nvSpPr>
          <p:cNvPr id="14" name="文本框 13"/>
          <p:cNvSpPr txBox="1"/>
          <p:nvPr/>
        </p:nvSpPr>
        <p:spPr>
          <a:xfrm>
            <a:off x="5035550" y="4019550"/>
            <a:ext cx="2465070" cy="398780"/>
          </a:xfrm>
          <a:prstGeom prst="rect">
            <a:avLst/>
          </a:prstGeom>
        </p:spPr>
        <p:txBody>
          <a:bodyPr wrap="square">
            <a:spAutoFit/>
          </a:bodyPr>
          <a:p>
            <a:pPr marL="0" indent="0" algn="just" defTabSz="266700">
              <a:spcBef>
                <a:spcPct val="0"/>
              </a:spcBef>
              <a:spcAft>
                <a:spcPct val="0"/>
              </a:spcAft>
            </a:pPr>
            <a:r>
              <a:rPr lang="en-US" altLang="zh-CN" sz="2000">
                <a:latin typeface="Calibri" panose="020F0502020204030204"/>
                <a:ea typeface="Calibri" panose="020F0502020204030204"/>
              </a:rPr>
              <a:t>fragshader.glsl</a:t>
            </a:r>
            <a:endParaRPr lang="en-US" altLang="zh-CN" sz="2000">
              <a:latin typeface="Calibri" panose="020F0502020204030204"/>
              <a:ea typeface="Calibri" panose="020F0502020204030204"/>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r>
              <a:rPr lang="zh-CN" altLang="en-US"/>
              <a:t>明暗处理与纹理映射</a:t>
            </a:r>
            <a:endParaRPr lang="zh-CN" altLang="en-US"/>
          </a:p>
        </p:txBody>
      </p:sp>
      <p:cxnSp>
        <p:nvCxnSpPr>
          <p:cNvPr id="25" name="直接连接符 24"/>
          <p:cNvCxnSpPr/>
          <p:nvPr>
            <p:custDataLst>
              <p:tags r:id="rId1"/>
            </p:custDataLst>
          </p:nvPr>
        </p:nvCxnSpPr>
        <p:spPr>
          <a:xfrm>
            <a:off x="1888490" y="5035550"/>
            <a:ext cx="600075"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rcRect b="2164"/>
          <a:stretch>
            <a:fillRect/>
          </a:stretch>
        </p:blipFill>
        <p:spPr>
          <a:xfrm>
            <a:off x="1216660" y="901065"/>
            <a:ext cx="9943465" cy="5807710"/>
          </a:xfrm>
          <a:prstGeom prst="rect">
            <a:avLst/>
          </a:prstGeom>
        </p:spPr>
      </p:pic>
      <p:sp>
        <p:nvSpPr>
          <p:cNvPr id="14" name="文本框 13"/>
          <p:cNvSpPr txBox="1"/>
          <p:nvPr/>
        </p:nvSpPr>
        <p:spPr>
          <a:xfrm>
            <a:off x="5136515" y="6206490"/>
            <a:ext cx="2103755" cy="398780"/>
          </a:xfrm>
          <a:prstGeom prst="rect">
            <a:avLst/>
          </a:prstGeom>
        </p:spPr>
        <p:txBody>
          <a:bodyPr wrap="square">
            <a:spAutoFit/>
          </a:bodyPr>
          <a:p>
            <a:pPr marL="0" indent="0" algn="just" defTabSz="266700">
              <a:spcBef>
                <a:spcPct val="0"/>
              </a:spcBef>
              <a:spcAft>
                <a:spcPct val="0"/>
              </a:spcAft>
            </a:pPr>
            <a:r>
              <a:rPr lang="en-US" altLang="zh-CN" sz="2000">
                <a:latin typeface="Calibri" panose="020F0502020204030204"/>
                <a:ea typeface="Calibri" panose="020F0502020204030204"/>
              </a:rPr>
              <a:t>fragshader.gls</a:t>
            </a:r>
            <a:r>
              <a:rPr lang="en-US" altLang="zh-CN" sz="2000">
                <a:latin typeface="Calibri" panose="020F0502020204030204"/>
                <a:ea typeface="Calibri" panose="020F0502020204030204"/>
              </a:rPr>
              <a:t>l</a:t>
            </a:r>
            <a:endParaRPr lang="en-US" altLang="zh-CN" sz="2000">
              <a:latin typeface="Calibri" panose="020F0502020204030204"/>
              <a:ea typeface="Calibri" panose="020F0502020204030204"/>
            </a:endParaRPr>
          </a:p>
        </p:txBody>
      </p:sp>
      <p:sp>
        <p:nvSpPr>
          <p:cNvPr id="4" name="文本框 3"/>
          <p:cNvSpPr txBox="1"/>
          <p:nvPr/>
        </p:nvSpPr>
        <p:spPr>
          <a:xfrm>
            <a:off x="7240270" y="2489200"/>
            <a:ext cx="3515995" cy="82994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将纹理与光照进行结合</a:t>
            </a:r>
            <a:endParaRPr lang="zh-CN" altLang="en-US"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形成最终的颜色</a:t>
            </a:r>
            <a:endParaRPr lang="zh-CN" altLang="en-US"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r>
              <a:rPr lang="zh-CN" altLang="en-US"/>
              <a:t>明暗处理与纹理映射</a:t>
            </a:r>
            <a:endParaRPr lang="zh-CN" altLang="en-US"/>
          </a:p>
        </p:txBody>
      </p:sp>
      <p:cxnSp>
        <p:nvCxnSpPr>
          <p:cNvPr id="25" name="直接连接符 24"/>
          <p:cNvCxnSpPr/>
          <p:nvPr>
            <p:custDataLst>
              <p:tags r:id="rId1"/>
            </p:custDataLst>
          </p:nvPr>
        </p:nvCxnSpPr>
        <p:spPr>
          <a:xfrm>
            <a:off x="1888490" y="5035550"/>
            <a:ext cx="600075"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0" y="889635"/>
            <a:ext cx="6367145" cy="2473960"/>
          </a:xfrm>
          <a:prstGeom prst="rect">
            <a:avLst/>
          </a:prstGeom>
        </p:spPr>
      </p:pic>
      <p:sp>
        <p:nvSpPr>
          <p:cNvPr id="4" name="文本框 3"/>
          <p:cNvSpPr txBox="1"/>
          <p:nvPr/>
        </p:nvSpPr>
        <p:spPr>
          <a:xfrm>
            <a:off x="1050925" y="3429000"/>
            <a:ext cx="2856865" cy="1014730"/>
          </a:xfrm>
          <a:prstGeom prst="rect">
            <a:avLst/>
          </a:prstGeom>
          <a:noFill/>
        </p:spPr>
        <p:txBody>
          <a:bodyPr wrap="square" rtlCol="0">
            <a:spAutoFit/>
          </a:bodyPr>
          <a:p>
            <a:r>
              <a:rPr lang="zh-CN" altLang="en-US" sz="2000"/>
              <a:t>背景关闭光照</a:t>
            </a:r>
            <a:endParaRPr lang="zh-CN" altLang="en-US" sz="2000"/>
          </a:p>
          <a:p>
            <a:r>
              <a:rPr lang="zh-CN" altLang="en-US" sz="2000"/>
              <a:t>使得背景在光源移动时明暗不发生变化</a:t>
            </a:r>
            <a:endParaRPr lang="zh-CN" altLang="en-US" sz="2000"/>
          </a:p>
        </p:txBody>
      </p:sp>
      <p:sp>
        <p:nvSpPr>
          <p:cNvPr id="5" name="文本框 4"/>
          <p:cNvSpPr txBox="1"/>
          <p:nvPr/>
        </p:nvSpPr>
        <p:spPr>
          <a:xfrm>
            <a:off x="2390775" y="4960620"/>
            <a:ext cx="1953260" cy="1014730"/>
          </a:xfrm>
          <a:prstGeom prst="rect">
            <a:avLst/>
          </a:prstGeom>
          <a:noFill/>
        </p:spPr>
        <p:txBody>
          <a:bodyPr wrap="square" rtlCol="0">
            <a:spAutoFit/>
          </a:bodyPr>
          <a:p>
            <a:r>
              <a:rPr lang="zh-CN" altLang="en-US" sz="2000"/>
              <a:t>利用三个正方形循环来实现背景的循环</a:t>
            </a:r>
            <a:endParaRPr lang="zh-CN" altLang="en-US" sz="2000"/>
          </a:p>
        </p:txBody>
      </p:sp>
      <p:pic>
        <p:nvPicPr>
          <p:cNvPr id="8" name="图片 7"/>
          <p:cNvPicPr>
            <a:picLocks noChangeAspect="1"/>
          </p:cNvPicPr>
          <p:nvPr/>
        </p:nvPicPr>
        <p:blipFill>
          <a:blip r:embed="rId3"/>
          <a:srcRect l="1439" t="33495" r="5135"/>
          <a:stretch>
            <a:fillRect/>
          </a:stretch>
        </p:blipFill>
        <p:spPr>
          <a:xfrm>
            <a:off x="4344035" y="2811145"/>
            <a:ext cx="7734300" cy="366712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0.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1.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2.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3.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4.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5.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6.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7.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8.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19.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0.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1.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2.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3.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4.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5.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6.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7.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28.xml><?xml version="1.0" encoding="utf-8"?>
<p:tagLst xmlns:p="http://schemas.openxmlformats.org/presentationml/2006/main">
  <p:tag name="KSO_WM_DIAGRAM_VIRTUALLY_FRAME" val="{&quot;height&quot;:363.45,&quot;left&quot;:162.95,&quot;top&quot;:110.2,&quot;width&quot;:785.65}"/>
</p:tagLst>
</file>

<file path=ppt/tags/tag29.xml><?xml version="1.0" encoding="utf-8"?>
<p:tagLst xmlns:p="http://schemas.openxmlformats.org/presentationml/2006/main">
  <p:tag name="KSO_WM_DIAGRAM_VIRTUALLY_FRAME" val="{&quot;height&quot;:363.45,&quot;left&quot;:162.95,&quot;top&quot;:110.2,&quot;width&quot;:785.65}"/>
</p:tagLst>
</file>

<file path=ppt/tags/tag3.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30.xml><?xml version="1.0" encoding="utf-8"?>
<p:tagLst xmlns:p="http://schemas.openxmlformats.org/presentationml/2006/main">
  <p:tag name="KSO_WM_DIAGRAM_VIRTUALLY_FRAME" val="{&quot;height&quot;:363.45,&quot;left&quot;:162.95,&quot;top&quot;:110.2,&quot;width&quot;:785.65}"/>
</p:tagLst>
</file>

<file path=ppt/tags/tag31.xml><?xml version="1.0" encoding="utf-8"?>
<p:tagLst xmlns:p="http://schemas.openxmlformats.org/presentationml/2006/main">
  <p:tag name="KSO_WM_DIAGRAM_VIRTUALLY_FRAME" val="{&quot;height&quot;:363.45,&quot;left&quot;:162.95,&quot;top&quot;:110.2,&quot;width&quot;:785.65}"/>
</p:tagLst>
</file>

<file path=ppt/tags/tag32.xml><?xml version="1.0" encoding="utf-8"?>
<p:tagLst xmlns:p="http://schemas.openxmlformats.org/presentationml/2006/main">
  <p:tag name="KSO_WM_DIAGRAM_VIRTUALLY_FRAME" val="{&quot;height&quot;:363.45,&quot;left&quot;:162.95,&quot;top&quot;:110.2,&quot;width&quot;:785.65}"/>
</p:tagLst>
</file>

<file path=ppt/tags/tag33.xml><?xml version="1.0" encoding="utf-8"?>
<p:tagLst xmlns:p="http://schemas.openxmlformats.org/presentationml/2006/main">
  <p:tag name="KSO_WM_DIAGRAM_VIRTUALLY_FRAME" val="{&quot;height&quot;:363.45,&quot;left&quot;:162.95,&quot;top&quot;:110.2,&quot;width&quot;:785.65}"/>
</p:tagLst>
</file>

<file path=ppt/tags/tag34.xml><?xml version="1.0" encoding="utf-8"?>
<p:tagLst xmlns:p="http://schemas.openxmlformats.org/presentationml/2006/main">
  <p:tag name="KSO_WM_DIAGRAM_VIRTUALLY_FRAME" val="{&quot;height&quot;:363.45,&quot;left&quot;:162.95,&quot;top&quot;:110.2,&quot;width&quot;:785.65}"/>
</p:tagLst>
</file>

<file path=ppt/tags/tag35.xml><?xml version="1.0" encoding="utf-8"?>
<p:tagLst xmlns:p="http://schemas.openxmlformats.org/presentationml/2006/main">
  <p:tag name="KSO_WM_DIAGRAM_VIRTUALLY_FRAME" val="{&quot;height&quot;:363.45,&quot;left&quot;:162.95,&quot;top&quot;:110.2,&quot;width&quot;:785.65}"/>
</p:tagLst>
</file>

<file path=ppt/tags/tag36.xml><?xml version="1.0" encoding="utf-8"?>
<p:tagLst xmlns:p="http://schemas.openxmlformats.org/presentationml/2006/main">
  <p:tag name="KSO_WM_DIAGRAM_VIRTUALLY_FRAME" val="{&quot;height&quot;:320.45,&quot;left&quot;:18.9,&quot;top&quot;:121.85,&quot;width&quot;:926.65}"/>
</p:tagLst>
</file>

<file path=ppt/tags/tag37.xml><?xml version="1.0" encoding="utf-8"?>
<p:tagLst xmlns:p="http://schemas.openxmlformats.org/presentationml/2006/main">
  <p:tag name="KSO_WM_DIAGRAM_VIRTUALLY_FRAME" val="{&quot;height&quot;:320.45,&quot;left&quot;:18.9,&quot;top&quot;:121.85,&quot;width&quot;:926.65}"/>
</p:tagLst>
</file>

<file path=ppt/tags/tag38.xml><?xml version="1.0" encoding="utf-8"?>
<p:tagLst xmlns:p="http://schemas.openxmlformats.org/presentationml/2006/main">
  <p:tag name="KSO_WM_DIAGRAM_VIRTUALLY_FRAME" val="{&quot;height&quot;:320.45,&quot;left&quot;:18.9,&quot;top&quot;:121.85,&quot;width&quot;:926.65}"/>
</p:tagLst>
</file>

<file path=ppt/tags/tag39.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FjOTIxODdiZGFlMWViNjllZDBjYjE4M2RiYTE5MTUifQ=="/>
</p:tagLst>
</file>

<file path=ppt/tags/tag4.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5.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6.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7.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8.xml><?xml version="1.0" encoding="utf-8"?>
<p:tagLst xmlns:p="http://schemas.openxmlformats.org/presentationml/2006/main">
  <p:tag name="KSO_WM_DIAGRAM_VIRTUALLY_FRAME" val="{&quot;height&quot;:430.1552755905512,&quot;left&quot;:413.3529921259842,&quot;top&quot;:56.96779527559055,&quot;width&quot;:453.1767716535434}"/>
</p:tagLst>
</file>

<file path=ppt/tags/tag9.xml><?xml version="1.0" encoding="utf-8"?>
<p:tagLst xmlns:p="http://schemas.openxmlformats.org/presentationml/2006/main">
  <p:tag name="KSO_WM_DIAGRAM_VIRTUALLY_FRAME" val="{&quot;height&quot;:430.1552755905512,&quot;left&quot;:413.3529921259842,&quot;top&quot;:56.96779527559055,&quot;width&quot;:453.1767716535434}"/>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790</Words>
  <Application>WPS 演示</Application>
  <PresentationFormat>宽屏</PresentationFormat>
  <Paragraphs>134</Paragraphs>
  <Slides>12</Slides>
  <Notes>78</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12</vt:i4>
      </vt:variant>
    </vt:vector>
  </HeadingPairs>
  <TitlesOfParts>
    <vt:vector size="34" baseType="lpstr">
      <vt:lpstr>Arial</vt:lpstr>
      <vt:lpstr>宋体</vt:lpstr>
      <vt:lpstr>Wingdings</vt:lpstr>
      <vt:lpstr>Arial</vt:lpstr>
      <vt:lpstr>微软雅黑</vt:lpstr>
      <vt:lpstr>Calibri</vt:lpstr>
      <vt:lpstr>等线</vt:lpstr>
      <vt:lpstr>Segoe UI</vt:lpstr>
      <vt:lpstr>Segoe UI Light</vt:lpstr>
      <vt:lpstr>Wingdings</vt:lpstr>
      <vt:lpstr>v-sans</vt:lpstr>
      <vt:lpstr>Segoe Print</vt:lpstr>
      <vt:lpstr>Arial Unicode MS</vt:lpstr>
      <vt:lpstr>Century Gothic</vt:lpstr>
      <vt:lpstr>华康方圆体W7(P)</vt:lpstr>
      <vt:lpstr>华文中宋</vt:lpstr>
      <vt:lpstr>华文新魏</vt:lpstr>
      <vt:lpstr>华文琥珀</vt:lpstr>
      <vt:lpstr>华文隶书</vt:lpstr>
      <vt:lpstr>Office 主题​​</vt:lpstr>
      <vt:lpstr>2_OfficePLUS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李林昊</dc:creator>
  <cp:keywords>51PPT模板网</cp:keywords>
  <cp:lastModifiedBy>唐梓烨</cp:lastModifiedBy>
  <cp:revision>79</cp:revision>
  <dcterms:created xsi:type="dcterms:W3CDTF">2019-03-11T14:11:00Z</dcterms:created>
  <dcterms:modified xsi:type="dcterms:W3CDTF">2024-12-11T15:44:30Z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CE27337FDA064A68B6EBAB32C5C723C6_12</vt:lpwstr>
  </property>
  <property fmtid="{D5CDD505-2E9C-101B-9397-08002B2CF9AE}" pid="12" name="KSOProductBuildVer">
    <vt:lpwstr>2052-12.1.0.19302</vt:lpwstr>
  </property>
</Properties>
</file>